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7" r:id="rId1"/>
  </p:sldMasterIdLst>
  <p:notesMasterIdLst>
    <p:notesMasterId r:id="rId34"/>
  </p:notesMasterIdLst>
  <p:handoutMasterIdLst>
    <p:handoutMasterId r:id="rId35"/>
  </p:handoutMasterIdLst>
  <p:sldIdLst>
    <p:sldId id="262" r:id="rId2"/>
    <p:sldId id="273" r:id="rId3"/>
    <p:sldId id="296" r:id="rId4"/>
    <p:sldId id="295" r:id="rId5"/>
    <p:sldId id="292" r:id="rId6"/>
    <p:sldId id="276" r:id="rId7"/>
    <p:sldId id="300" r:id="rId8"/>
    <p:sldId id="307" r:id="rId9"/>
    <p:sldId id="299" r:id="rId10"/>
    <p:sldId id="302" r:id="rId11"/>
    <p:sldId id="280" r:id="rId12"/>
    <p:sldId id="303" r:id="rId13"/>
    <p:sldId id="304" r:id="rId14"/>
    <p:sldId id="306" r:id="rId15"/>
    <p:sldId id="293" r:id="rId16"/>
    <p:sldId id="275" r:id="rId17"/>
    <p:sldId id="277" r:id="rId18"/>
    <p:sldId id="281" r:id="rId19"/>
    <p:sldId id="278" r:id="rId20"/>
    <p:sldId id="279" r:id="rId21"/>
    <p:sldId id="289" r:id="rId22"/>
    <p:sldId id="290" r:id="rId23"/>
    <p:sldId id="298" r:id="rId24"/>
    <p:sldId id="282" r:id="rId25"/>
    <p:sldId id="283" r:id="rId26"/>
    <p:sldId id="284" r:id="rId27"/>
    <p:sldId id="285" r:id="rId28"/>
    <p:sldId id="286" r:id="rId29"/>
    <p:sldId id="288" r:id="rId30"/>
    <p:sldId id="294" r:id="rId31"/>
    <p:sldId id="291" r:id="rId32"/>
    <p:sldId id="287" r:id="rId33"/>
  </p:sldIdLst>
  <p:sldSz cx="9144000" cy="6858000" type="screen4x3"/>
  <p:notesSz cx="6858000" cy="914400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D"/>
    <a:srgbClr val="FF8000"/>
    <a:srgbClr val="41BEFF"/>
    <a:srgbClr val="E53418"/>
    <a:srgbClr val="B5CA82"/>
    <a:srgbClr val="91AC6B"/>
    <a:srgbClr val="0099FF"/>
    <a:srgbClr val="CA213F"/>
    <a:srgbClr val="FF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0" autoAdjust="0"/>
    <p:restoredTop sz="94718" autoAdjust="0"/>
  </p:normalViewPr>
  <p:slideViewPr>
    <p:cSldViewPr snapToGrid="0">
      <p:cViewPr varScale="1">
        <p:scale>
          <a:sx n="110" d="100"/>
          <a:sy n="110" d="100"/>
        </p:scale>
        <p:origin x="181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8000" y="169863"/>
            <a:ext cx="3378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91000" y="169863"/>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fld id="{24BF4BB9-783F-4486-A248-A843F6AF7D24}" type="slidenum">
              <a:rPr lang="de-DE"/>
              <a:pPr>
                <a:defRPr/>
              </a:pPr>
              <a:t>‹#›</a:t>
            </a:fld>
            <a:endParaRPr lang="de-DE" dirty="0"/>
          </a:p>
        </p:txBody>
      </p:sp>
    </p:spTree>
    <p:extLst>
      <p:ext uri="{BB962C8B-B14F-4D97-AF65-F5344CB8AC3E}">
        <p14:creationId xmlns:p14="http://schemas.microsoft.com/office/powerpoint/2010/main" val="3496530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de-DE"/>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fld id="{4039E656-DE16-4471-9830-F94E0C0C0127}" type="slidenum">
              <a:rPr lang="de-DE"/>
              <a:pPr>
                <a:defRPr/>
              </a:pPr>
              <a:t>‹#›</a:t>
            </a:fld>
            <a:endParaRPr lang="de-DE" dirty="0"/>
          </a:p>
        </p:txBody>
      </p:sp>
    </p:spTree>
    <p:extLst>
      <p:ext uri="{BB962C8B-B14F-4D97-AF65-F5344CB8AC3E}">
        <p14:creationId xmlns:p14="http://schemas.microsoft.com/office/powerpoint/2010/main" val="31843810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a:t>
            </a:fld>
            <a:endParaRPr lang="de-DE" dirty="0"/>
          </a:p>
        </p:txBody>
      </p:sp>
    </p:spTree>
    <p:extLst>
      <p:ext uri="{BB962C8B-B14F-4D97-AF65-F5344CB8AC3E}">
        <p14:creationId xmlns:p14="http://schemas.microsoft.com/office/powerpoint/2010/main" val="15988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10</a:t>
            </a:fld>
            <a:endParaRPr lang="de-DE" dirty="0"/>
          </a:p>
        </p:txBody>
      </p:sp>
    </p:spTree>
    <p:extLst>
      <p:ext uri="{BB962C8B-B14F-4D97-AF65-F5344CB8AC3E}">
        <p14:creationId xmlns:p14="http://schemas.microsoft.com/office/powerpoint/2010/main" val="378702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11</a:t>
            </a:fld>
            <a:endParaRPr lang="de-DE" dirty="0"/>
          </a:p>
        </p:txBody>
      </p:sp>
    </p:spTree>
    <p:extLst>
      <p:ext uri="{BB962C8B-B14F-4D97-AF65-F5344CB8AC3E}">
        <p14:creationId xmlns:p14="http://schemas.microsoft.com/office/powerpoint/2010/main" val="2672568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12</a:t>
            </a:fld>
            <a:endParaRPr lang="de-DE" dirty="0"/>
          </a:p>
        </p:txBody>
      </p:sp>
    </p:spTree>
    <p:extLst>
      <p:ext uri="{BB962C8B-B14F-4D97-AF65-F5344CB8AC3E}">
        <p14:creationId xmlns:p14="http://schemas.microsoft.com/office/powerpoint/2010/main" val="145255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13</a:t>
            </a:fld>
            <a:endParaRPr lang="de-DE" dirty="0"/>
          </a:p>
        </p:txBody>
      </p:sp>
    </p:spTree>
    <p:extLst>
      <p:ext uri="{BB962C8B-B14F-4D97-AF65-F5344CB8AC3E}">
        <p14:creationId xmlns:p14="http://schemas.microsoft.com/office/powerpoint/2010/main" val="230497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14</a:t>
            </a:fld>
            <a:endParaRPr lang="de-DE" dirty="0"/>
          </a:p>
        </p:txBody>
      </p:sp>
    </p:spTree>
    <p:extLst>
      <p:ext uri="{BB962C8B-B14F-4D97-AF65-F5344CB8AC3E}">
        <p14:creationId xmlns:p14="http://schemas.microsoft.com/office/powerpoint/2010/main" val="3674379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15</a:t>
            </a:fld>
            <a:endParaRPr lang="de-DE" dirty="0"/>
          </a:p>
        </p:txBody>
      </p:sp>
    </p:spTree>
    <p:extLst>
      <p:ext uri="{BB962C8B-B14F-4D97-AF65-F5344CB8AC3E}">
        <p14:creationId xmlns:p14="http://schemas.microsoft.com/office/powerpoint/2010/main" val="2691211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16</a:t>
            </a:fld>
            <a:endParaRPr lang="de-DE" dirty="0"/>
          </a:p>
        </p:txBody>
      </p:sp>
    </p:spTree>
    <p:extLst>
      <p:ext uri="{BB962C8B-B14F-4D97-AF65-F5344CB8AC3E}">
        <p14:creationId xmlns:p14="http://schemas.microsoft.com/office/powerpoint/2010/main" val="97818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17</a:t>
            </a:fld>
            <a:endParaRPr lang="de-DE" dirty="0"/>
          </a:p>
        </p:txBody>
      </p:sp>
    </p:spTree>
    <p:extLst>
      <p:ext uri="{BB962C8B-B14F-4D97-AF65-F5344CB8AC3E}">
        <p14:creationId xmlns:p14="http://schemas.microsoft.com/office/powerpoint/2010/main" val="1022973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18</a:t>
            </a:fld>
            <a:endParaRPr lang="de-DE" dirty="0"/>
          </a:p>
        </p:txBody>
      </p:sp>
    </p:spTree>
    <p:extLst>
      <p:ext uri="{BB962C8B-B14F-4D97-AF65-F5344CB8AC3E}">
        <p14:creationId xmlns:p14="http://schemas.microsoft.com/office/powerpoint/2010/main" val="291057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19</a:t>
            </a:fld>
            <a:endParaRPr lang="de-DE" dirty="0"/>
          </a:p>
        </p:txBody>
      </p:sp>
    </p:spTree>
    <p:extLst>
      <p:ext uri="{BB962C8B-B14F-4D97-AF65-F5344CB8AC3E}">
        <p14:creationId xmlns:p14="http://schemas.microsoft.com/office/powerpoint/2010/main" val="1070537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a:t>
            </a:fld>
            <a:endParaRPr lang="de-DE" dirty="0"/>
          </a:p>
        </p:txBody>
      </p:sp>
    </p:spTree>
    <p:extLst>
      <p:ext uri="{BB962C8B-B14F-4D97-AF65-F5344CB8AC3E}">
        <p14:creationId xmlns:p14="http://schemas.microsoft.com/office/powerpoint/2010/main" val="3903020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20</a:t>
            </a:fld>
            <a:endParaRPr lang="de-DE" dirty="0"/>
          </a:p>
        </p:txBody>
      </p:sp>
    </p:spTree>
    <p:extLst>
      <p:ext uri="{BB962C8B-B14F-4D97-AF65-F5344CB8AC3E}">
        <p14:creationId xmlns:p14="http://schemas.microsoft.com/office/powerpoint/2010/main" val="3823103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21</a:t>
            </a:fld>
            <a:endParaRPr lang="de-DE" dirty="0"/>
          </a:p>
        </p:txBody>
      </p:sp>
    </p:spTree>
    <p:extLst>
      <p:ext uri="{BB962C8B-B14F-4D97-AF65-F5344CB8AC3E}">
        <p14:creationId xmlns:p14="http://schemas.microsoft.com/office/powerpoint/2010/main" val="319094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22</a:t>
            </a:fld>
            <a:endParaRPr lang="de-DE" dirty="0"/>
          </a:p>
        </p:txBody>
      </p:sp>
    </p:spTree>
    <p:extLst>
      <p:ext uri="{BB962C8B-B14F-4D97-AF65-F5344CB8AC3E}">
        <p14:creationId xmlns:p14="http://schemas.microsoft.com/office/powerpoint/2010/main" val="520462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23</a:t>
            </a:fld>
            <a:endParaRPr lang="de-DE" dirty="0"/>
          </a:p>
        </p:txBody>
      </p:sp>
    </p:spTree>
    <p:extLst>
      <p:ext uri="{BB962C8B-B14F-4D97-AF65-F5344CB8AC3E}">
        <p14:creationId xmlns:p14="http://schemas.microsoft.com/office/powerpoint/2010/main" val="1855177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24</a:t>
            </a:fld>
            <a:endParaRPr lang="de-DE" dirty="0"/>
          </a:p>
        </p:txBody>
      </p:sp>
    </p:spTree>
    <p:extLst>
      <p:ext uri="{BB962C8B-B14F-4D97-AF65-F5344CB8AC3E}">
        <p14:creationId xmlns:p14="http://schemas.microsoft.com/office/powerpoint/2010/main" val="3927508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25</a:t>
            </a:fld>
            <a:endParaRPr lang="de-DE" dirty="0"/>
          </a:p>
        </p:txBody>
      </p:sp>
    </p:spTree>
    <p:extLst>
      <p:ext uri="{BB962C8B-B14F-4D97-AF65-F5344CB8AC3E}">
        <p14:creationId xmlns:p14="http://schemas.microsoft.com/office/powerpoint/2010/main" val="329830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26</a:t>
            </a:fld>
            <a:endParaRPr lang="de-DE" dirty="0"/>
          </a:p>
        </p:txBody>
      </p:sp>
    </p:spTree>
    <p:extLst>
      <p:ext uri="{BB962C8B-B14F-4D97-AF65-F5344CB8AC3E}">
        <p14:creationId xmlns:p14="http://schemas.microsoft.com/office/powerpoint/2010/main" val="2763662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27</a:t>
            </a:fld>
            <a:endParaRPr lang="de-DE" dirty="0"/>
          </a:p>
        </p:txBody>
      </p:sp>
    </p:spTree>
    <p:extLst>
      <p:ext uri="{BB962C8B-B14F-4D97-AF65-F5344CB8AC3E}">
        <p14:creationId xmlns:p14="http://schemas.microsoft.com/office/powerpoint/2010/main" val="3397527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28</a:t>
            </a:fld>
            <a:endParaRPr lang="de-DE" dirty="0"/>
          </a:p>
        </p:txBody>
      </p:sp>
    </p:spTree>
    <p:extLst>
      <p:ext uri="{BB962C8B-B14F-4D97-AF65-F5344CB8AC3E}">
        <p14:creationId xmlns:p14="http://schemas.microsoft.com/office/powerpoint/2010/main" val="3110339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29</a:t>
            </a:fld>
            <a:endParaRPr lang="de-DE" dirty="0"/>
          </a:p>
        </p:txBody>
      </p:sp>
    </p:spTree>
    <p:extLst>
      <p:ext uri="{BB962C8B-B14F-4D97-AF65-F5344CB8AC3E}">
        <p14:creationId xmlns:p14="http://schemas.microsoft.com/office/powerpoint/2010/main" val="2067526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3</a:t>
            </a:fld>
            <a:endParaRPr lang="de-DE" dirty="0"/>
          </a:p>
        </p:txBody>
      </p:sp>
    </p:spTree>
    <p:extLst>
      <p:ext uri="{BB962C8B-B14F-4D97-AF65-F5344CB8AC3E}">
        <p14:creationId xmlns:p14="http://schemas.microsoft.com/office/powerpoint/2010/main" val="372528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30</a:t>
            </a:fld>
            <a:endParaRPr lang="de-DE" dirty="0"/>
          </a:p>
        </p:txBody>
      </p:sp>
    </p:spTree>
    <p:extLst>
      <p:ext uri="{BB962C8B-B14F-4D97-AF65-F5344CB8AC3E}">
        <p14:creationId xmlns:p14="http://schemas.microsoft.com/office/powerpoint/2010/main" val="336718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31</a:t>
            </a:fld>
            <a:endParaRPr lang="de-DE" dirty="0"/>
          </a:p>
        </p:txBody>
      </p:sp>
    </p:spTree>
    <p:extLst>
      <p:ext uri="{BB962C8B-B14F-4D97-AF65-F5344CB8AC3E}">
        <p14:creationId xmlns:p14="http://schemas.microsoft.com/office/powerpoint/2010/main" val="2414130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32</a:t>
            </a:fld>
            <a:endParaRPr lang="de-DE" dirty="0"/>
          </a:p>
        </p:txBody>
      </p:sp>
    </p:spTree>
    <p:extLst>
      <p:ext uri="{BB962C8B-B14F-4D97-AF65-F5344CB8AC3E}">
        <p14:creationId xmlns:p14="http://schemas.microsoft.com/office/powerpoint/2010/main" val="154866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4</a:t>
            </a:fld>
            <a:endParaRPr lang="de-DE" dirty="0"/>
          </a:p>
        </p:txBody>
      </p:sp>
    </p:spTree>
    <p:extLst>
      <p:ext uri="{BB962C8B-B14F-4D97-AF65-F5344CB8AC3E}">
        <p14:creationId xmlns:p14="http://schemas.microsoft.com/office/powerpoint/2010/main" val="71494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5</a:t>
            </a:fld>
            <a:endParaRPr lang="de-DE" dirty="0"/>
          </a:p>
        </p:txBody>
      </p:sp>
    </p:spTree>
    <p:extLst>
      <p:ext uri="{BB962C8B-B14F-4D97-AF65-F5344CB8AC3E}">
        <p14:creationId xmlns:p14="http://schemas.microsoft.com/office/powerpoint/2010/main" val="88576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6</a:t>
            </a:fld>
            <a:endParaRPr lang="de-DE" dirty="0"/>
          </a:p>
        </p:txBody>
      </p:sp>
    </p:spTree>
    <p:extLst>
      <p:ext uri="{BB962C8B-B14F-4D97-AF65-F5344CB8AC3E}">
        <p14:creationId xmlns:p14="http://schemas.microsoft.com/office/powerpoint/2010/main" val="2480721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7</a:t>
            </a:fld>
            <a:endParaRPr lang="de-DE" dirty="0"/>
          </a:p>
        </p:txBody>
      </p:sp>
    </p:spTree>
    <p:extLst>
      <p:ext uri="{BB962C8B-B14F-4D97-AF65-F5344CB8AC3E}">
        <p14:creationId xmlns:p14="http://schemas.microsoft.com/office/powerpoint/2010/main" val="344017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8</a:t>
            </a:fld>
            <a:endParaRPr lang="de-DE" dirty="0"/>
          </a:p>
        </p:txBody>
      </p:sp>
    </p:spTree>
    <p:extLst>
      <p:ext uri="{BB962C8B-B14F-4D97-AF65-F5344CB8AC3E}">
        <p14:creationId xmlns:p14="http://schemas.microsoft.com/office/powerpoint/2010/main" val="305044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4039E656-DE16-4471-9830-F94E0C0C0127}" type="slidenum">
              <a:rPr lang="de-DE" smtClean="0"/>
              <a:pPr>
                <a:defRPr/>
              </a:pPr>
              <a:t>9</a:t>
            </a:fld>
            <a:endParaRPr lang="de-DE" dirty="0"/>
          </a:p>
        </p:txBody>
      </p:sp>
    </p:spTree>
    <p:extLst>
      <p:ext uri="{BB962C8B-B14F-4D97-AF65-F5344CB8AC3E}">
        <p14:creationId xmlns:p14="http://schemas.microsoft.com/office/powerpoint/2010/main" val="123188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Arial" pitchFamily="34" charset="0"/>
            </a:endParaRP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6570" name="Rectangle 2"/>
          <p:cNvSpPr>
            <a:spLocks noGrp="1" noChangeArrowheads="1"/>
          </p:cNvSpPr>
          <p:nvPr>
            <p:ph type="ctrTitle"/>
          </p:nvPr>
        </p:nvSpPr>
        <p:spPr>
          <a:xfrm>
            <a:off x="685800" y="2130425"/>
            <a:ext cx="7772400" cy="1470025"/>
          </a:xfrm>
          <a:noFill/>
        </p:spPr>
        <p:txBody>
          <a:bodyPr/>
          <a:lstStyle>
            <a:lvl1pPr algn="ctr">
              <a:defRPr sz="3600" smtClean="0">
                <a:latin typeface="Arial" charset="0"/>
              </a:defRPr>
            </a:lvl1pPr>
          </a:lstStyle>
          <a:p>
            <a:r>
              <a:rPr lang="en-US"/>
              <a:t>Click to edit Master title style</a:t>
            </a:r>
            <a:endParaRPr lang="de-DE" dirty="0"/>
          </a:p>
        </p:txBody>
      </p:sp>
      <p:sp>
        <p:nvSpPr>
          <p:cNvPr id="66571" name="Rectangle 3"/>
          <p:cNvSpPr>
            <a:spLocks noGrp="1" noChangeArrowheads="1"/>
          </p:cNvSpPr>
          <p:nvPr>
            <p:ph type="subTitle" idx="1"/>
          </p:nvPr>
        </p:nvSpPr>
        <p:spPr>
          <a:xfrm>
            <a:off x="1371600" y="3886200"/>
            <a:ext cx="6400800" cy="1752600"/>
          </a:xfrm>
        </p:spPr>
        <p:txBody>
          <a:bodyPr/>
          <a:lstStyle>
            <a:lvl1pPr marL="0" indent="0" algn="ctr">
              <a:buFontTx/>
              <a:buNone/>
              <a:defRPr sz="2600" smtClean="0">
                <a:latin typeface="Arial" charset="0"/>
              </a:defRPr>
            </a:lvl1pPr>
          </a:lstStyle>
          <a:p>
            <a:r>
              <a:rPr lang="en-US"/>
              <a:t>Click to edit Master subtitle style</a:t>
            </a:r>
            <a:endParaRPr lang="de-DE" dirty="0"/>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11" name="Text Box 12"/>
          <p:cNvSpPr txBox="1">
            <a:spLocks noChangeArrowheads="1"/>
          </p:cNvSpPr>
          <p:nvPr userDrawn="1"/>
        </p:nvSpPr>
        <p:spPr bwMode="auto">
          <a:xfrm>
            <a:off x="508000" y="6463427"/>
            <a:ext cx="442750" cy="246221"/>
          </a:xfrm>
          <a:prstGeom prst="rect">
            <a:avLst/>
          </a:prstGeom>
          <a:noFill/>
          <a:ln w="9525">
            <a:noFill/>
            <a:miter lim="800000"/>
            <a:headEnd/>
            <a:tailEnd/>
          </a:ln>
          <a:effectLst/>
        </p:spPr>
        <p:txBody>
          <a:bodyPr wrap="none">
            <a:spAutoFit/>
          </a:bodyPr>
          <a:lstStyle/>
          <a:p>
            <a:pPr algn="l">
              <a:defRPr/>
            </a:pPr>
            <a:fld id="{1097A908-C15C-48E9-863D-72BCED286D16}" type="slidenum">
              <a:rPr lang="de-DE" sz="1000">
                <a:solidFill>
                  <a:srgbClr val="0065BD"/>
                </a:solidFill>
              </a:rPr>
              <a:pPr algn="l">
                <a:defRPr/>
              </a:pPr>
              <a:t>‹#›</a:t>
            </a:fld>
            <a:endParaRPr lang="de-DE" sz="1000" dirty="0">
              <a:solidFill>
                <a:srgbClr val="0065BD"/>
              </a:solidFill>
            </a:endParaRPr>
          </a:p>
        </p:txBody>
      </p:sp>
      <p:sp>
        <p:nvSpPr>
          <p:cNvPr id="2" name="Titel 1"/>
          <p:cNvSpPr>
            <a:spLocks noGrp="1"/>
          </p:cNvSpPr>
          <p:nvPr>
            <p:ph type="title"/>
          </p:nvPr>
        </p:nvSpPr>
        <p:spPr/>
        <p:txBody>
          <a:bodyPr/>
          <a:lstStyle/>
          <a:p>
            <a:r>
              <a:rPr lang="en-US"/>
              <a:t>Click to edit Master title style</a:t>
            </a:r>
            <a:endParaRPr lang="en-US" dirty="0"/>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4"/>
          <p:cNvSpPr>
            <a:spLocks noGrp="1" noChangeArrowheads="1"/>
          </p:cNvSpPr>
          <p:nvPr>
            <p:ph type="dt" sz="half" idx="10"/>
          </p:nvPr>
        </p:nvSpPr>
        <p:spPr>
          <a:xfrm>
            <a:off x="588698" y="6434138"/>
            <a:ext cx="1905000" cy="304800"/>
          </a:xfrm>
        </p:spPr>
        <p:txBody>
          <a:bodyPr anchor="ctr" anchorCtr="0"/>
          <a:lstStyle>
            <a:lvl1pPr algn="ctr">
              <a:defRPr sz="1000">
                <a:solidFill>
                  <a:schemeClr val="bg2"/>
                </a:solidFill>
              </a:defRPr>
            </a:lvl1pPr>
          </a:lstStyle>
          <a:p>
            <a:pPr>
              <a:defRPr/>
            </a:pPr>
            <a:endParaRPr lang="de-DE" dirty="0"/>
          </a:p>
        </p:txBody>
      </p:sp>
      <p:sp>
        <p:nvSpPr>
          <p:cNvPr id="13" name="Rectangle 5"/>
          <p:cNvSpPr>
            <a:spLocks noGrp="1" noChangeArrowheads="1"/>
          </p:cNvSpPr>
          <p:nvPr>
            <p:ph type="ftr" sz="quarter" idx="11"/>
          </p:nvPr>
        </p:nvSpPr>
        <p:spPr>
          <a:xfrm>
            <a:off x="2590800" y="6434138"/>
            <a:ext cx="3962400" cy="304800"/>
          </a:xfrm>
        </p:spPr>
        <p:txBody>
          <a:bodyPr/>
          <a:lstStyle>
            <a:lvl1pPr algn="ctr">
              <a:defRPr sz="1000">
                <a:solidFill>
                  <a:srgbClr val="0065BD"/>
                </a:solidFill>
              </a:defRPr>
            </a:lvl1pPr>
          </a:lstStyle>
          <a:p>
            <a:pPr>
              <a:defRPr/>
            </a:pPr>
            <a:endParaRPr lang="de-DE" dirty="0"/>
          </a:p>
        </p:txBody>
      </p:sp>
      <p:pic>
        <p:nvPicPr>
          <p:cNvPr id="14" name="Picture 2" descr="Caribbean HR: What is People Analytics and Why it's Important | Incus  Service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95470" y="5391728"/>
            <a:ext cx="1748530" cy="1466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2"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3083"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Rectangle 4"/>
          <p:cNvSpPr>
            <a:spLocks noGrp="1" noChangeArrowheads="1"/>
          </p:cNvSpPr>
          <p:nvPr>
            <p:ph type="dt" sz="half" idx="2"/>
          </p:nvPr>
        </p:nvSpPr>
        <p:spPr>
          <a:xfrm>
            <a:off x="508000" y="6400800"/>
            <a:ext cx="1905000" cy="304800"/>
          </a:xfrm>
          <a:prstGeom prst="rect">
            <a:avLst/>
          </a:prstGeom>
        </p:spPr>
        <p:txBody>
          <a:bodyPr/>
          <a:lstStyle>
            <a:lvl1pPr>
              <a:defRPr/>
            </a:lvl1pPr>
          </a:lstStyle>
          <a:p>
            <a:pPr>
              <a:defRPr/>
            </a:pPr>
            <a:endParaRPr lang="de-DE"/>
          </a:p>
        </p:txBody>
      </p:sp>
      <p:sp>
        <p:nvSpPr>
          <p:cNvPr id="14" name="Rectangle 5"/>
          <p:cNvSpPr>
            <a:spLocks noGrp="1" noChangeArrowheads="1"/>
          </p:cNvSpPr>
          <p:nvPr>
            <p:ph type="ftr" sz="quarter" idx="3"/>
          </p:nvPr>
        </p:nvSpPr>
        <p:spPr bwMode="auto">
          <a:xfrm>
            <a:off x="2590800" y="6400800"/>
            <a:ext cx="3962400" cy="30480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l">
              <a:defRPr sz="1200">
                <a:latin typeface="Arial" pitchFamily="34" charset="0"/>
              </a:defRPr>
            </a:lvl1pPr>
          </a:lstStyle>
          <a:p>
            <a:pPr>
              <a:defRPr/>
            </a:pPr>
            <a:endParaRPr lang="de-DE"/>
          </a:p>
        </p:txBody>
      </p:sp>
    </p:spTree>
  </p:cSld>
  <p:clrMap bg1="lt1" tx1="dk1" bg2="lt2" tx2="dk2" accent1="accent1" accent2="accent2" accent3="accent3" accent4="accent4" accent5="accent5" accent6="accent6" hlink="hlink" folHlink="folHlink"/>
  <p:sldLayoutIdLst>
    <p:sldLayoutId id="2147483696" r:id="rId1"/>
    <p:sldLayoutId id="2147483698" r:id="rId2"/>
  </p:sldLayoutIdLst>
  <p:hf hdr="0" ftr="0" dt="0"/>
  <p:txStyles>
    <p:title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562100" indent="-228600" algn="l" rtl="0" eaLnBrk="1" fontAlgn="base" hangingPunct="1">
        <a:spcBef>
          <a:spcPct val="20000"/>
        </a:spcBef>
        <a:spcAft>
          <a:spcPct val="0"/>
        </a:spcAft>
        <a:buChar char="–"/>
        <a:defRPr>
          <a:solidFill>
            <a:schemeClr val="tx1"/>
          </a:solidFill>
          <a:latin typeface="+mn-lt"/>
        </a:defRPr>
      </a:lvl4pPr>
      <a:lvl5pPr marL="1981200" indent="-228600" algn="l" rtl="0" eaLnBrk="1" fontAlgn="base" hangingPunct="1">
        <a:spcBef>
          <a:spcPct val="20000"/>
        </a:spcBef>
        <a:spcAft>
          <a:spcPct val="0"/>
        </a:spcAft>
        <a:buChar char="»"/>
        <a:defRPr>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73181"/>
            <a:ext cx="9144000" cy="512619"/>
          </a:xfrm>
          <a:blipFill>
            <a:blip r:embed="rId3"/>
            <a:tile tx="0" ty="0" sx="100000" sy="100000" flip="none" algn="tl"/>
          </a:blipFill>
        </p:spPr>
        <p:txBody>
          <a:bodyPr/>
          <a:lstStyle/>
          <a:p>
            <a:pPr algn="ctr"/>
            <a:r>
              <a:rPr lang="de-DE" dirty="0"/>
              <a:t>Data Science Use Cases in ERP</a:t>
            </a:r>
          </a:p>
        </p:txBody>
      </p:sp>
      <p:pic>
        <p:nvPicPr>
          <p:cNvPr id="4098" name="Picture 2" descr="How AI Is Transforming ERP | TE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465" y="1506836"/>
            <a:ext cx="7019924" cy="4162127"/>
          </a:xfrm>
          <a:prstGeom prst="rect">
            <a:avLst/>
          </a:prstGeom>
          <a:noFill/>
          <a:extLst>
            <a:ext uri="{909E8E84-426E-40DD-AFC4-6F175D3DCCD1}">
              <a14:hiddenFill xmlns:a14="http://schemas.microsoft.com/office/drawing/2010/main">
                <a:solidFill>
                  <a:srgbClr val="FFFFFF"/>
                </a:solidFill>
              </a14:hiddenFill>
            </a:ext>
          </a:extLst>
        </p:spPr>
      </p:pic>
      <p:sp>
        <p:nvSpPr>
          <p:cNvPr id="6" name="Titel 1"/>
          <p:cNvSpPr txBox="1">
            <a:spLocks/>
          </p:cNvSpPr>
          <p:nvPr/>
        </p:nvSpPr>
        <p:spPr bwMode="auto">
          <a:xfrm>
            <a:off x="266700" y="0"/>
            <a:ext cx="431800" cy="6858000"/>
          </a:xfrm>
          <a:prstGeom prst="rect">
            <a:avLst/>
          </a:prstGeom>
          <a:blipFill>
            <a:blip r:embed="rId3"/>
            <a:tile tx="0" ty="0" sx="100000" sy="100000" flip="none" algn="tl"/>
          </a:blip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ctr"/>
            <a:endParaRPr lang="de-DE" kern="0" dirty="0"/>
          </a:p>
        </p:txBody>
      </p:sp>
      <p:sp>
        <p:nvSpPr>
          <p:cNvPr id="7" name="Titel 1"/>
          <p:cNvSpPr txBox="1">
            <a:spLocks/>
          </p:cNvSpPr>
          <p:nvPr/>
        </p:nvSpPr>
        <p:spPr bwMode="auto">
          <a:xfrm>
            <a:off x="8432800" y="0"/>
            <a:ext cx="431800" cy="5295900"/>
          </a:xfrm>
          <a:prstGeom prst="rect">
            <a:avLst/>
          </a:prstGeom>
          <a:blipFill>
            <a:blip r:embed="rId3"/>
            <a:tile tx="0" ty="0" sx="100000" sy="100000" flip="none" algn="tl"/>
          </a:blip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ctr"/>
            <a:endParaRPr lang="de-DE" kern="0" dirty="0"/>
          </a:p>
        </p:txBody>
      </p:sp>
      <p:sp>
        <p:nvSpPr>
          <p:cNvPr id="8" name="Titel 1"/>
          <p:cNvSpPr txBox="1">
            <a:spLocks/>
          </p:cNvSpPr>
          <p:nvPr/>
        </p:nvSpPr>
        <p:spPr bwMode="auto">
          <a:xfrm>
            <a:off x="0" y="6116936"/>
            <a:ext cx="7162800" cy="512619"/>
          </a:xfrm>
          <a:prstGeom prst="rect">
            <a:avLst/>
          </a:prstGeom>
          <a:blipFill>
            <a:blip r:embed="rId3"/>
            <a:tile tx="0" ty="0" sx="100000" sy="100000" flip="none" algn="tl"/>
          </a:blip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ctr"/>
            <a:endParaRPr lang="de-DE" kern="0" dirty="0"/>
          </a:p>
        </p:txBody>
      </p:sp>
    </p:spTree>
    <p:extLst>
      <p:ext uri="{BB962C8B-B14F-4D97-AF65-F5344CB8AC3E}">
        <p14:creationId xmlns:p14="http://schemas.microsoft.com/office/powerpoint/2010/main" val="253754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Customer Segmentation</a:t>
            </a:r>
          </a:p>
        </p:txBody>
      </p:sp>
      <p:sp>
        <p:nvSpPr>
          <p:cNvPr id="13" name="Titel 1"/>
          <p:cNvSpPr txBox="1">
            <a:spLocks/>
          </p:cNvSpPr>
          <p:nvPr/>
        </p:nvSpPr>
        <p:spPr bwMode="auto">
          <a:xfrm>
            <a:off x="202621" y="904586"/>
            <a:ext cx="8906454" cy="13433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150000"/>
              </a:lnSpc>
              <a:buFont typeface="Wingdings" panose="05000000000000000000" pitchFamily="2" charset="2"/>
              <a:buChar char="ü"/>
            </a:pPr>
            <a:r>
              <a:rPr lang="en-US" sz="1800" dirty="0"/>
              <a:t>For better Sales strategies, there is need of customer segmentation on the basis of regions, importance etc. This will help you to understand the requirements of each segment. </a:t>
            </a:r>
          </a:p>
        </p:txBody>
      </p:sp>
      <p:pic>
        <p:nvPicPr>
          <p:cNvPr id="8194" name="Picture 2" descr="https://public.tableau.com/static/images/Cu/CustomerSegmentationDashboard_16107872290880/CustomerSegmentationDashboard/4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3895"/>
            <a:ext cx="9144000" cy="455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0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Customers Turnover/ Churn Prediction</a:t>
            </a:r>
          </a:p>
        </p:txBody>
      </p:sp>
      <p:sp>
        <p:nvSpPr>
          <p:cNvPr id="15" name="Titel 1"/>
          <p:cNvSpPr txBox="1">
            <a:spLocks/>
          </p:cNvSpPr>
          <p:nvPr/>
        </p:nvSpPr>
        <p:spPr bwMode="auto">
          <a:xfrm>
            <a:off x="116535" y="2492086"/>
            <a:ext cx="8878309" cy="31467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150000"/>
              </a:lnSpc>
              <a:buFont typeface="Wingdings" panose="05000000000000000000" pitchFamily="2" charset="2"/>
              <a:buChar char="ü"/>
            </a:pPr>
            <a:r>
              <a:rPr lang="en-US" sz="1800" kern="0" dirty="0">
                <a:solidFill>
                  <a:srgbClr val="C00000"/>
                </a:solidFill>
              </a:rPr>
              <a:t>It is always in an organization’s best interest to retain an existing customers/ employee rather than acquiring new customers/ employees</a:t>
            </a:r>
          </a:p>
          <a:p>
            <a:pPr marL="285750" indent="-285750" algn="just">
              <a:lnSpc>
                <a:spcPct val="150000"/>
              </a:lnSpc>
              <a:buFont typeface="Wingdings" panose="05000000000000000000" pitchFamily="2" charset="2"/>
              <a:buChar char="ü"/>
            </a:pPr>
            <a:r>
              <a:rPr lang="en-US" sz="1800" kern="0" dirty="0">
                <a:solidFill>
                  <a:srgbClr val="00B050"/>
                </a:solidFill>
              </a:rPr>
              <a:t>Data Science can help identify which DANA’s customers/ employees are more likely to stay a longer time within the organization by using Predictive Analysis (Machine Learning Algorithm)</a:t>
            </a:r>
          </a:p>
          <a:p>
            <a:pPr marL="285750" indent="-285750" algn="just">
              <a:lnSpc>
                <a:spcPct val="150000"/>
              </a:lnSpc>
              <a:buFont typeface="Wingdings" panose="05000000000000000000" pitchFamily="2" charset="2"/>
              <a:buChar char="ü"/>
            </a:pPr>
            <a:r>
              <a:rPr lang="en-US" sz="1800" kern="0" dirty="0">
                <a:solidFill>
                  <a:srgbClr val="0070C0"/>
                </a:solidFill>
              </a:rPr>
              <a:t>It helps you identify who will leave, why, and what you can do about it. Analysis of past data, we can predict future event.</a:t>
            </a:r>
            <a:endParaRPr lang="de-DE" sz="1800" kern="0" dirty="0">
              <a:solidFill>
                <a:srgbClr val="0070C0"/>
              </a:solidFill>
            </a:endParaRPr>
          </a:p>
        </p:txBody>
      </p:sp>
      <p:pic>
        <p:nvPicPr>
          <p:cNvPr id="4" name="Picture 3"/>
          <p:cNvPicPr>
            <a:picLocks noChangeAspect="1"/>
          </p:cNvPicPr>
          <p:nvPr/>
        </p:nvPicPr>
        <p:blipFill>
          <a:blip r:embed="rId3"/>
          <a:stretch>
            <a:fillRect/>
          </a:stretch>
        </p:blipFill>
        <p:spPr>
          <a:xfrm>
            <a:off x="1873682" y="991448"/>
            <a:ext cx="5384800" cy="1462538"/>
          </a:xfrm>
          <a:prstGeom prst="rect">
            <a:avLst/>
          </a:prstGeom>
        </p:spPr>
      </p:pic>
      <p:sp>
        <p:nvSpPr>
          <p:cNvPr id="5" name="Oval 4"/>
          <p:cNvSpPr/>
          <p:nvPr/>
        </p:nvSpPr>
        <p:spPr bwMode="auto">
          <a:xfrm>
            <a:off x="5613400" y="775854"/>
            <a:ext cx="1917700" cy="198524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Tree>
    <p:extLst>
      <p:ext uri="{BB962C8B-B14F-4D97-AF65-F5344CB8AC3E}">
        <p14:creationId xmlns:p14="http://schemas.microsoft.com/office/powerpoint/2010/main" val="11558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Opinion Mining for Potential Reach</a:t>
            </a:r>
          </a:p>
        </p:txBody>
      </p:sp>
      <p:sp>
        <p:nvSpPr>
          <p:cNvPr id="13" name="Titel 1"/>
          <p:cNvSpPr txBox="1">
            <a:spLocks/>
          </p:cNvSpPr>
          <p:nvPr/>
        </p:nvSpPr>
        <p:spPr bwMode="auto">
          <a:xfrm>
            <a:off x="202621" y="904586"/>
            <a:ext cx="8906454" cy="25117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150000"/>
              </a:lnSpc>
              <a:buFont typeface="Wingdings" panose="05000000000000000000" pitchFamily="2" charset="2"/>
              <a:buChar char="ü"/>
            </a:pPr>
            <a:r>
              <a:rPr lang="en-US" sz="1800" dirty="0"/>
              <a:t>It is very important to know about your potential market/ reach for your business. </a:t>
            </a:r>
          </a:p>
          <a:p>
            <a:pPr marL="285750" indent="-285750">
              <a:lnSpc>
                <a:spcPct val="150000"/>
              </a:lnSpc>
              <a:buFont typeface="Wingdings" panose="05000000000000000000" pitchFamily="2" charset="2"/>
              <a:buChar char="ü"/>
            </a:pPr>
            <a:r>
              <a:rPr lang="en-US" sz="1800" dirty="0"/>
              <a:t>This is only possible if you knew the people’s intention and opinion about your product</a:t>
            </a:r>
          </a:p>
          <a:p>
            <a:pPr marL="285750" indent="-285750">
              <a:lnSpc>
                <a:spcPct val="150000"/>
              </a:lnSpc>
              <a:buFont typeface="Wingdings" panose="05000000000000000000" pitchFamily="2" charset="2"/>
              <a:buChar char="ü"/>
            </a:pPr>
            <a:r>
              <a:rPr lang="en-US" sz="1800" dirty="0"/>
              <a:t>Analyzing social media for potential market of your product can be very effective to explore new opportunities </a:t>
            </a:r>
          </a:p>
        </p:txBody>
      </p:sp>
      <p:pic>
        <p:nvPicPr>
          <p:cNvPr id="4" name="Picture 3"/>
          <p:cNvPicPr>
            <a:picLocks noChangeAspect="1"/>
          </p:cNvPicPr>
          <p:nvPr/>
        </p:nvPicPr>
        <p:blipFill>
          <a:blip r:embed="rId3"/>
          <a:stretch>
            <a:fillRect/>
          </a:stretch>
        </p:blipFill>
        <p:spPr>
          <a:xfrm>
            <a:off x="-16310" y="3472295"/>
            <a:ext cx="9144000" cy="3385705"/>
          </a:xfrm>
          <a:prstGeom prst="rect">
            <a:avLst/>
          </a:prstGeom>
        </p:spPr>
      </p:pic>
    </p:spTree>
    <p:extLst>
      <p:ext uri="{BB962C8B-B14F-4D97-AF65-F5344CB8AC3E}">
        <p14:creationId xmlns:p14="http://schemas.microsoft.com/office/powerpoint/2010/main" val="87854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Opinion Mining for Potential Reach</a:t>
            </a:r>
          </a:p>
        </p:txBody>
      </p:sp>
      <p:grpSp>
        <p:nvGrpSpPr>
          <p:cNvPr id="6" name="Group 5"/>
          <p:cNvGrpSpPr/>
          <p:nvPr/>
        </p:nvGrpSpPr>
        <p:grpSpPr>
          <a:xfrm>
            <a:off x="202621" y="904586"/>
            <a:ext cx="8906454" cy="5035065"/>
            <a:chOff x="202621" y="904586"/>
            <a:chExt cx="8906454" cy="5035065"/>
          </a:xfrm>
        </p:grpSpPr>
        <p:sp>
          <p:nvSpPr>
            <p:cNvPr id="13" name="Titel 1"/>
            <p:cNvSpPr txBox="1">
              <a:spLocks/>
            </p:cNvSpPr>
            <p:nvPr/>
          </p:nvSpPr>
          <p:spPr bwMode="auto">
            <a:xfrm>
              <a:off x="202621" y="904586"/>
              <a:ext cx="8906454" cy="8988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150000"/>
                </a:lnSpc>
                <a:buFont typeface="Wingdings" panose="05000000000000000000" pitchFamily="2" charset="2"/>
                <a:buChar char="ü"/>
              </a:pPr>
              <a:r>
                <a:rPr lang="en-US" sz="1800" dirty="0"/>
                <a:t>On Twitter platform different Investors, Individuals, Companies and Researchers discussing about the Electric Vehicles</a:t>
              </a:r>
            </a:p>
          </p:txBody>
        </p:sp>
        <p:pic>
          <p:nvPicPr>
            <p:cNvPr id="5" name="Picture 4"/>
            <p:cNvPicPr>
              <a:picLocks noChangeAspect="1"/>
            </p:cNvPicPr>
            <p:nvPr/>
          </p:nvPicPr>
          <p:blipFill>
            <a:blip r:embed="rId3"/>
            <a:stretch>
              <a:fillRect/>
            </a:stretch>
          </p:blipFill>
          <p:spPr>
            <a:xfrm>
              <a:off x="438401" y="1859395"/>
              <a:ext cx="8045200" cy="4080256"/>
            </a:xfrm>
            <a:prstGeom prst="rect">
              <a:avLst/>
            </a:prstGeom>
          </p:spPr>
        </p:pic>
      </p:grpSp>
      <p:grpSp>
        <p:nvGrpSpPr>
          <p:cNvPr id="11" name="Group 10"/>
          <p:cNvGrpSpPr/>
          <p:nvPr/>
        </p:nvGrpSpPr>
        <p:grpSpPr>
          <a:xfrm>
            <a:off x="202621" y="904586"/>
            <a:ext cx="8906454" cy="5035064"/>
            <a:chOff x="202621" y="904586"/>
            <a:chExt cx="8906454" cy="5035064"/>
          </a:xfrm>
        </p:grpSpPr>
        <p:sp>
          <p:nvSpPr>
            <p:cNvPr id="9" name="Titel 1"/>
            <p:cNvSpPr txBox="1">
              <a:spLocks/>
            </p:cNvSpPr>
            <p:nvPr/>
          </p:nvSpPr>
          <p:spPr bwMode="auto">
            <a:xfrm>
              <a:off x="202621" y="904586"/>
              <a:ext cx="8906454" cy="898814"/>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150000"/>
                </a:lnSpc>
                <a:buFont typeface="Wingdings" panose="05000000000000000000" pitchFamily="2" charset="2"/>
                <a:buChar char="ü"/>
              </a:pPr>
              <a:r>
                <a:rPr lang="en-US" sz="1800" dirty="0"/>
                <a:t>This topic is being discussed in these countries</a:t>
              </a:r>
            </a:p>
          </p:txBody>
        </p:sp>
        <p:pic>
          <p:nvPicPr>
            <p:cNvPr id="7" name="Picture 6"/>
            <p:cNvPicPr>
              <a:picLocks noChangeAspect="1"/>
            </p:cNvPicPr>
            <p:nvPr/>
          </p:nvPicPr>
          <p:blipFill>
            <a:blip r:embed="rId4"/>
            <a:stretch>
              <a:fillRect/>
            </a:stretch>
          </p:blipFill>
          <p:spPr>
            <a:xfrm>
              <a:off x="546100" y="1859395"/>
              <a:ext cx="7848600" cy="4080255"/>
            </a:xfrm>
            <a:prstGeom prst="rect">
              <a:avLst/>
            </a:prstGeom>
          </p:spPr>
        </p:pic>
      </p:grpSp>
      <p:grpSp>
        <p:nvGrpSpPr>
          <p:cNvPr id="17" name="Group 16"/>
          <p:cNvGrpSpPr/>
          <p:nvPr/>
        </p:nvGrpSpPr>
        <p:grpSpPr>
          <a:xfrm>
            <a:off x="165506" y="995795"/>
            <a:ext cx="8943569" cy="4943855"/>
            <a:chOff x="-2133194" y="1859395"/>
            <a:chExt cx="8943569" cy="4943855"/>
          </a:xfrm>
        </p:grpSpPr>
        <p:sp>
          <p:nvSpPr>
            <p:cNvPr id="15" name="Titel 1"/>
            <p:cNvSpPr txBox="1">
              <a:spLocks/>
            </p:cNvSpPr>
            <p:nvPr/>
          </p:nvSpPr>
          <p:spPr bwMode="auto">
            <a:xfrm>
              <a:off x="-2096079" y="1859395"/>
              <a:ext cx="8906454" cy="898814"/>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150000"/>
                </a:lnSpc>
                <a:buFont typeface="Wingdings" panose="05000000000000000000" pitchFamily="2" charset="2"/>
                <a:buChar char="ü"/>
              </a:pPr>
              <a:r>
                <a:rPr lang="en-US" sz="1800" dirty="0"/>
                <a:t>Year Wise Trend of this topic can be seen increasing which shows the interest of Electric Vehicle in Different regions</a:t>
              </a:r>
            </a:p>
          </p:txBody>
        </p:sp>
        <p:pic>
          <p:nvPicPr>
            <p:cNvPr id="12" name="Picture 11"/>
            <p:cNvPicPr>
              <a:picLocks noChangeAspect="1"/>
            </p:cNvPicPr>
            <p:nvPr/>
          </p:nvPicPr>
          <p:blipFill>
            <a:blip r:embed="rId5"/>
            <a:stretch>
              <a:fillRect/>
            </a:stretch>
          </p:blipFill>
          <p:spPr>
            <a:xfrm>
              <a:off x="-2133194" y="2758209"/>
              <a:ext cx="8521293" cy="4045041"/>
            </a:xfrm>
            <a:prstGeom prst="rect">
              <a:avLst/>
            </a:prstGeom>
          </p:spPr>
        </p:pic>
      </p:grpSp>
    </p:spTree>
    <p:extLst>
      <p:ext uri="{BB962C8B-B14F-4D97-AF65-F5344CB8AC3E}">
        <p14:creationId xmlns:p14="http://schemas.microsoft.com/office/powerpoint/2010/main" val="395086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Data Science Use Cases in HR</a:t>
            </a:r>
          </a:p>
        </p:txBody>
      </p:sp>
      <p:sp>
        <p:nvSpPr>
          <p:cNvPr id="13" name="Titel 1"/>
          <p:cNvSpPr txBox="1">
            <a:spLocks/>
          </p:cNvSpPr>
          <p:nvPr/>
        </p:nvSpPr>
        <p:spPr bwMode="auto">
          <a:xfrm>
            <a:off x="237546" y="1042555"/>
            <a:ext cx="8906454" cy="38850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200000"/>
              </a:lnSpc>
              <a:buFont typeface="Wingdings" panose="05000000000000000000" pitchFamily="2" charset="2"/>
              <a:buChar char="ü"/>
            </a:pPr>
            <a:r>
              <a:rPr lang="en-US" sz="1800" dirty="0">
                <a:solidFill>
                  <a:schemeClr val="bg2">
                    <a:lumMod val="60000"/>
                    <a:lumOff val="40000"/>
                  </a:schemeClr>
                </a:solidFill>
              </a:rPr>
              <a:t>Talent Acquisition and Resume Filtering/ Screening</a:t>
            </a:r>
          </a:p>
          <a:p>
            <a:pPr marL="285750" indent="-285750">
              <a:lnSpc>
                <a:spcPct val="200000"/>
              </a:lnSpc>
              <a:buFont typeface="Wingdings" panose="05000000000000000000" pitchFamily="2" charset="2"/>
              <a:buChar char="ü"/>
            </a:pPr>
            <a:r>
              <a:rPr lang="en-US" sz="1800" dirty="0">
                <a:solidFill>
                  <a:schemeClr val="accent1">
                    <a:lumMod val="75000"/>
                  </a:schemeClr>
                </a:solidFill>
              </a:rPr>
              <a:t>Reducing Employee Turnover/ Churn Prediction</a:t>
            </a:r>
          </a:p>
          <a:p>
            <a:pPr marL="285750" indent="-285750">
              <a:lnSpc>
                <a:spcPct val="200000"/>
              </a:lnSpc>
              <a:buFont typeface="Wingdings" panose="05000000000000000000" pitchFamily="2" charset="2"/>
              <a:buChar char="ü"/>
            </a:pPr>
            <a:r>
              <a:rPr lang="en-US" sz="1800" dirty="0">
                <a:solidFill>
                  <a:schemeClr val="accent6">
                    <a:lumMod val="50000"/>
                  </a:schemeClr>
                </a:solidFill>
              </a:rPr>
              <a:t>Employees Career Dashboard/ Self Assessment Module</a:t>
            </a:r>
          </a:p>
          <a:p>
            <a:pPr marL="285750" indent="-285750">
              <a:lnSpc>
                <a:spcPct val="200000"/>
              </a:lnSpc>
              <a:buFont typeface="Wingdings" panose="05000000000000000000" pitchFamily="2" charset="2"/>
              <a:buChar char="ü"/>
            </a:pPr>
            <a:r>
              <a:rPr lang="en-US" sz="1800" dirty="0">
                <a:solidFill>
                  <a:srgbClr val="00B050"/>
                </a:solidFill>
              </a:rPr>
              <a:t>Sentiment Analysis of Customers/ Employees Reviews</a:t>
            </a:r>
          </a:p>
          <a:p>
            <a:pPr marL="285750" indent="-285750">
              <a:lnSpc>
                <a:spcPct val="200000"/>
              </a:lnSpc>
              <a:buFont typeface="Wingdings" panose="05000000000000000000" pitchFamily="2" charset="2"/>
              <a:buChar char="ü"/>
            </a:pPr>
            <a:r>
              <a:rPr lang="en-US" sz="1800" dirty="0">
                <a:solidFill>
                  <a:srgbClr val="FF8000"/>
                </a:solidFill>
              </a:rPr>
              <a:t>SWOT Analysis Model</a:t>
            </a:r>
          </a:p>
          <a:p>
            <a:pPr marL="285750" indent="-285750">
              <a:lnSpc>
                <a:spcPct val="200000"/>
              </a:lnSpc>
              <a:buFont typeface="Wingdings" panose="05000000000000000000" pitchFamily="2" charset="2"/>
              <a:buChar char="ü"/>
            </a:pPr>
            <a:r>
              <a:rPr lang="en-US" sz="1800" dirty="0">
                <a:solidFill>
                  <a:schemeClr val="accent4">
                    <a:lumMod val="85000"/>
                    <a:lumOff val="15000"/>
                  </a:schemeClr>
                </a:solidFill>
              </a:rPr>
              <a:t>Workforce Analytics And Planning</a:t>
            </a:r>
          </a:p>
          <a:p>
            <a:pPr marL="285750" indent="-285750">
              <a:lnSpc>
                <a:spcPct val="200000"/>
              </a:lnSpc>
              <a:buFont typeface="Wingdings" panose="05000000000000000000" pitchFamily="2" charset="2"/>
              <a:buChar char="ü"/>
            </a:pPr>
            <a:r>
              <a:rPr lang="en-US" sz="1800" dirty="0"/>
              <a:t>Many Other Use Cases Depends on Data you have!!</a:t>
            </a:r>
          </a:p>
        </p:txBody>
      </p:sp>
    </p:spTree>
    <p:extLst>
      <p:ext uri="{BB962C8B-B14F-4D97-AF65-F5344CB8AC3E}">
        <p14:creationId xmlns:p14="http://schemas.microsoft.com/office/powerpoint/2010/main" val="9736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wipe(left)">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wipe(left)">
                                      <p:cBhvr>
                                        <p:cTn id="3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Data Science Use Cases in HR</a:t>
            </a:r>
          </a:p>
        </p:txBody>
      </p:sp>
      <p:sp>
        <p:nvSpPr>
          <p:cNvPr id="13" name="Titel 1"/>
          <p:cNvSpPr txBox="1">
            <a:spLocks/>
          </p:cNvSpPr>
          <p:nvPr/>
        </p:nvSpPr>
        <p:spPr bwMode="auto">
          <a:xfrm>
            <a:off x="164810" y="1309256"/>
            <a:ext cx="8906454" cy="243147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200000"/>
              </a:lnSpc>
              <a:buFont typeface="Wingdings" panose="05000000000000000000" pitchFamily="2" charset="2"/>
              <a:buChar char="ü"/>
            </a:pPr>
            <a:r>
              <a:rPr lang="en-US" sz="2000" dirty="0">
                <a:solidFill>
                  <a:srgbClr val="0070C0"/>
                </a:solidFill>
              </a:rPr>
              <a:t>Which Data Science Use Case we can Deploy?</a:t>
            </a:r>
          </a:p>
          <a:p>
            <a:pPr marL="285750" indent="-285750">
              <a:lnSpc>
                <a:spcPct val="200000"/>
              </a:lnSpc>
              <a:buFont typeface="Wingdings" panose="05000000000000000000" pitchFamily="2" charset="2"/>
              <a:buChar char="ü"/>
            </a:pPr>
            <a:r>
              <a:rPr lang="en-US" sz="2000" dirty="0"/>
              <a:t>This mainly depends on</a:t>
            </a:r>
          </a:p>
          <a:p>
            <a:pPr marL="742950" lvl="1" indent="-285750">
              <a:lnSpc>
                <a:spcPct val="200000"/>
              </a:lnSpc>
              <a:buFont typeface="Wingdings" panose="05000000000000000000" pitchFamily="2" charset="2"/>
              <a:buChar char="Ø"/>
            </a:pPr>
            <a:r>
              <a:rPr lang="en-US" sz="2000" dirty="0">
                <a:solidFill>
                  <a:srgbClr val="002060"/>
                </a:solidFill>
              </a:rPr>
              <a:t>Data you have in your company</a:t>
            </a:r>
          </a:p>
          <a:p>
            <a:pPr marL="742950" lvl="1" indent="-285750">
              <a:lnSpc>
                <a:spcPct val="200000"/>
              </a:lnSpc>
              <a:buFont typeface="Wingdings" panose="05000000000000000000" pitchFamily="2" charset="2"/>
              <a:buChar char="Ø"/>
            </a:pPr>
            <a:r>
              <a:rPr lang="en-US" sz="2000" dirty="0">
                <a:solidFill>
                  <a:srgbClr val="00B050"/>
                </a:solidFill>
              </a:rPr>
              <a:t>The Requirements</a:t>
            </a:r>
          </a:p>
        </p:txBody>
      </p:sp>
      <p:pic>
        <p:nvPicPr>
          <p:cNvPr id="4" name="Picture 3"/>
          <p:cNvPicPr>
            <a:picLocks noChangeAspect="1"/>
          </p:cNvPicPr>
          <p:nvPr/>
        </p:nvPicPr>
        <p:blipFill>
          <a:blip r:embed="rId3"/>
          <a:stretch>
            <a:fillRect/>
          </a:stretch>
        </p:blipFill>
        <p:spPr>
          <a:xfrm>
            <a:off x="6433115" y="1309255"/>
            <a:ext cx="2445194" cy="3449782"/>
          </a:xfrm>
          <a:prstGeom prst="rect">
            <a:avLst/>
          </a:prstGeom>
        </p:spPr>
      </p:pic>
      <p:sp>
        <p:nvSpPr>
          <p:cNvPr id="5" name="Flowchart: Document 4"/>
          <p:cNvSpPr/>
          <p:nvPr/>
        </p:nvSpPr>
        <p:spPr bwMode="auto">
          <a:xfrm>
            <a:off x="768926" y="3803074"/>
            <a:ext cx="6089074" cy="1974271"/>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0" fontAlgn="base" latinLnBrk="0" hangingPunct="0">
              <a:lnSpc>
                <a:spcPct val="150000"/>
              </a:lnSpc>
              <a:spcBef>
                <a:spcPct val="0"/>
              </a:spcBef>
              <a:spcAft>
                <a:spcPct val="0"/>
              </a:spcAft>
              <a:buClrTx/>
              <a:buSzTx/>
              <a:buFontTx/>
              <a:buNone/>
              <a:tabLst/>
            </a:pPr>
            <a:r>
              <a:rPr kumimoji="0" lang="en-US" sz="1800" b="0" i="0" u="none" strike="noStrike" cap="none" normalizeH="0" baseline="0" dirty="0">
                <a:ln>
                  <a:noFill/>
                </a:ln>
                <a:effectLst/>
                <a:latin typeface="Arial" pitchFamily="34" charset="0"/>
              </a:rPr>
              <a:t>Which</a:t>
            </a:r>
            <a:r>
              <a:rPr kumimoji="0" lang="en-US" sz="1800" b="0" i="0" u="none" strike="noStrike" cap="none" normalizeH="0" dirty="0">
                <a:ln>
                  <a:noFill/>
                </a:ln>
                <a:effectLst/>
                <a:latin typeface="Arial" pitchFamily="34" charset="0"/>
              </a:rPr>
              <a:t> Employees are likely to left soon? (Prediction in advance, so that we made resources available to avoid issue?</a:t>
            </a:r>
            <a:endParaRPr kumimoji="0" lang="" sz="1400" b="0" i="0" u="none" strike="noStrike" cap="none" normalizeH="0" baseline="0" dirty="0" err="1">
              <a:ln>
                <a:noFill/>
              </a:ln>
              <a:effectLst/>
              <a:latin typeface="Arial" pitchFamily="34" charset="0"/>
            </a:endParaRPr>
          </a:p>
        </p:txBody>
      </p:sp>
      <p:sp>
        <p:nvSpPr>
          <p:cNvPr id="8" name="Flowchart: Document 7"/>
          <p:cNvSpPr/>
          <p:nvPr/>
        </p:nvSpPr>
        <p:spPr bwMode="auto">
          <a:xfrm>
            <a:off x="768926" y="4035137"/>
            <a:ext cx="6089074" cy="1804554"/>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0" fontAlgn="base" latinLnBrk="0" hangingPunct="0">
              <a:lnSpc>
                <a:spcPct val="150000"/>
              </a:lnSpc>
              <a:spcBef>
                <a:spcPct val="0"/>
              </a:spcBef>
              <a:spcAft>
                <a:spcPct val="0"/>
              </a:spcAft>
              <a:buClrTx/>
              <a:buSzTx/>
              <a:buFontTx/>
              <a:buNone/>
              <a:tabLst/>
            </a:pPr>
            <a:r>
              <a:rPr kumimoji="0" lang="en-US" sz="1800" b="0" i="0" u="none" strike="noStrike" cap="none" normalizeH="0" baseline="0" dirty="0">
                <a:ln>
                  <a:noFill/>
                </a:ln>
                <a:effectLst/>
                <a:latin typeface="Arial" pitchFamily="34" charset="0"/>
              </a:rPr>
              <a:t>Whi</a:t>
            </a:r>
            <a:r>
              <a:rPr lang="en-US" sz="1800" dirty="0">
                <a:latin typeface="Arial" pitchFamily="34" charset="0"/>
              </a:rPr>
              <a:t>ch Candidate should we select? Identify best possible resource as per our requirements?</a:t>
            </a:r>
            <a:endParaRPr kumimoji="0" lang="" sz="1400" b="0" i="0" u="none" strike="noStrike" cap="none" normalizeH="0" baseline="0" dirty="0" err="1">
              <a:ln>
                <a:noFill/>
              </a:ln>
              <a:effectLst/>
              <a:latin typeface="Arial" pitchFamily="34" charset="0"/>
            </a:endParaRPr>
          </a:p>
        </p:txBody>
      </p:sp>
      <p:sp>
        <p:nvSpPr>
          <p:cNvPr id="9" name="Flowchart: Document 8"/>
          <p:cNvSpPr/>
          <p:nvPr/>
        </p:nvSpPr>
        <p:spPr bwMode="auto">
          <a:xfrm>
            <a:off x="768926" y="4267200"/>
            <a:ext cx="6089074" cy="1804554"/>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0" fontAlgn="base" latinLnBrk="0" hangingPunct="0">
              <a:lnSpc>
                <a:spcPct val="150000"/>
              </a:lnSpc>
              <a:spcBef>
                <a:spcPct val="0"/>
              </a:spcBef>
              <a:spcAft>
                <a:spcPct val="0"/>
              </a:spcAft>
              <a:buClrTx/>
              <a:buSzTx/>
              <a:buFontTx/>
              <a:buNone/>
              <a:tabLst/>
            </a:pPr>
            <a:r>
              <a:rPr kumimoji="0" lang="en-US" sz="1800" b="0" i="0" u="none" strike="noStrike" cap="none" normalizeH="0" baseline="0" dirty="0">
                <a:ln>
                  <a:noFill/>
                </a:ln>
                <a:effectLst/>
                <a:latin typeface="Arial" pitchFamily="34" charset="0"/>
              </a:rPr>
              <a:t>As a Recruiter, how should I filter among 1000 resumes/</a:t>
            </a:r>
            <a:r>
              <a:rPr kumimoji="0" lang="en-US" sz="1800" b="0" i="0" u="none" strike="noStrike" cap="none" normalizeH="0" dirty="0">
                <a:ln>
                  <a:noFill/>
                </a:ln>
                <a:effectLst/>
                <a:latin typeface="Arial" pitchFamily="34" charset="0"/>
              </a:rPr>
              <a:t> CVs quickly so that I save time and hire candidates ASAP.</a:t>
            </a:r>
            <a:endParaRPr kumimoji="0" lang="" sz="1400" b="0" i="0" u="none" strike="noStrike" cap="none" normalizeH="0" baseline="0" dirty="0" err="1">
              <a:ln>
                <a:noFill/>
              </a:ln>
              <a:effectLst/>
              <a:latin typeface="Arial" pitchFamily="34" charset="0"/>
            </a:endParaRPr>
          </a:p>
        </p:txBody>
      </p:sp>
      <p:sp>
        <p:nvSpPr>
          <p:cNvPr id="10" name="Flowchart: Document 9"/>
          <p:cNvSpPr/>
          <p:nvPr/>
        </p:nvSpPr>
        <p:spPr bwMode="auto">
          <a:xfrm>
            <a:off x="768926" y="4513119"/>
            <a:ext cx="6089074" cy="1804554"/>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0" fontAlgn="base" latinLnBrk="0" hangingPunct="0">
              <a:lnSpc>
                <a:spcPct val="150000"/>
              </a:lnSpc>
              <a:spcBef>
                <a:spcPct val="0"/>
              </a:spcBef>
              <a:spcAft>
                <a:spcPct val="0"/>
              </a:spcAft>
              <a:buClrTx/>
              <a:buSzTx/>
              <a:buFontTx/>
              <a:buNone/>
              <a:tabLst/>
            </a:pPr>
            <a:r>
              <a:rPr kumimoji="0" lang="en-US" sz="1800" b="0" i="0" u="none" strike="noStrike" cap="none" normalizeH="0" baseline="0" dirty="0">
                <a:ln>
                  <a:noFill/>
                </a:ln>
                <a:effectLst/>
                <a:latin typeface="Arial" pitchFamily="34" charset="0"/>
              </a:rPr>
              <a:t>My our employees</a:t>
            </a:r>
            <a:r>
              <a:rPr lang="en-US" sz="1800" dirty="0">
                <a:latin typeface="Arial" pitchFamily="34" charset="0"/>
              </a:rPr>
              <a:t>/ Clients thinking about our products/ services? Review Analysis and Emails Analysis Quickly?</a:t>
            </a:r>
            <a:endParaRPr kumimoji="0" lang="" sz="1400" b="0" i="0" u="none" strike="noStrike" cap="none" normalizeH="0" baseline="0" dirty="0" err="1">
              <a:ln>
                <a:noFill/>
              </a:ln>
              <a:effectLst/>
              <a:latin typeface="Arial" pitchFamily="34" charset="0"/>
            </a:endParaRPr>
          </a:p>
        </p:txBody>
      </p:sp>
      <p:sp>
        <p:nvSpPr>
          <p:cNvPr id="11" name="Flowchart: Document 10"/>
          <p:cNvSpPr/>
          <p:nvPr/>
        </p:nvSpPr>
        <p:spPr bwMode="auto">
          <a:xfrm>
            <a:off x="768926" y="4759037"/>
            <a:ext cx="6089074" cy="1804554"/>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0" fontAlgn="base" latinLnBrk="0" hangingPunct="0">
              <a:lnSpc>
                <a:spcPct val="150000"/>
              </a:lnSpc>
              <a:spcBef>
                <a:spcPct val="0"/>
              </a:spcBef>
              <a:spcAft>
                <a:spcPct val="0"/>
              </a:spcAft>
              <a:buClrTx/>
              <a:buSzTx/>
              <a:buFontTx/>
              <a:buNone/>
              <a:tabLst/>
            </a:pPr>
            <a:r>
              <a:rPr kumimoji="0" lang="en-US" sz="1800" b="0" i="0" u="none" strike="noStrike" cap="none" normalizeH="0" baseline="0" dirty="0">
                <a:ln>
                  <a:noFill/>
                </a:ln>
                <a:effectLst/>
                <a:latin typeface="Arial" pitchFamily="34" charset="0"/>
              </a:rPr>
              <a:t>And much more exciting use cases.</a:t>
            </a:r>
            <a:endParaRPr kumimoji="0" lang="" sz="1400" b="0" i="0" u="none" strike="noStrike" cap="none" normalizeH="0" baseline="0" dirty="0" err="1">
              <a:ln>
                <a:noFill/>
              </a:ln>
              <a:effectLst/>
              <a:latin typeface="Arial" pitchFamily="34" charset="0"/>
            </a:endParaRPr>
          </a:p>
        </p:txBody>
      </p:sp>
    </p:spTree>
    <p:extLst>
      <p:ext uri="{BB962C8B-B14F-4D97-AF65-F5344CB8AC3E}">
        <p14:creationId xmlns:p14="http://schemas.microsoft.com/office/powerpoint/2010/main" val="104732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Talent Acquisition and Resume Filtering/ Screening</a:t>
            </a:r>
          </a:p>
        </p:txBody>
      </p:sp>
      <p:grpSp>
        <p:nvGrpSpPr>
          <p:cNvPr id="16" name="Group 15"/>
          <p:cNvGrpSpPr/>
          <p:nvPr/>
        </p:nvGrpSpPr>
        <p:grpSpPr>
          <a:xfrm>
            <a:off x="1347793" y="1200990"/>
            <a:ext cx="2427795" cy="1652977"/>
            <a:chOff x="614143" y="1136633"/>
            <a:chExt cx="2427795" cy="1652977"/>
          </a:xfrm>
        </p:grpSpPr>
        <p:sp>
          <p:nvSpPr>
            <p:cNvPr id="13" name="Titel 1"/>
            <p:cNvSpPr txBox="1">
              <a:spLocks/>
            </p:cNvSpPr>
            <p:nvPr/>
          </p:nvSpPr>
          <p:spPr bwMode="auto">
            <a:xfrm>
              <a:off x="614143" y="2436321"/>
              <a:ext cx="2427795" cy="35328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When You Post Job</a:t>
              </a:r>
              <a:endParaRPr lang="de-DE" sz="1800" kern="0" dirty="0"/>
            </a:p>
          </p:txBody>
        </p:sp>
        <p:pic>
          <p:nvPicPr>
            <p:cNvPr id="1026" name="Picture 2" descr="✓ hiring ads free vector eps, cdr, ai, svg vector illustration graphic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75" y="1136633"/>
              <a:ext cx="1763282" cy="13410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 name="Straight Arrow Connector 5"/>
          <p:cNvCxnSpPr/>
          <p:nvPr/>
        </p:nvCxnSpPr>
        <p:spPr bwMode="auto">
          <a:xfrm>
            <a:off x="3537753" y="1964169"/>
            <a:ext cx="1278513"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17" name="Group 16"/>
          <p:cNvGrpSpPr/>
          <p:nvPr/>
        </p:nvGrpSpPr>
        <p:grpSpPr>
          <a:xfrm>
            <a:off x="5063155" y="1145766"/>
            <a:ext cx="2764270" cy="1746309"/>
            <a:chOff x="3893777" y="1087119"/>
            <a:chExt cx="2764270" cy="1746309"/>
          </a:xfrm>
        </p:grpSpPr>
        <p:pic>
          <p:nvPicPr>
            <p:cNvPr id="1028" name="Picture 4" descr="People Icon&quot; Images – Browse 5,595 Stock Photos, Vectors, and Video | Adobe  St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3777" y="1087119"/>
              <a:ext cx="2764270" cy="122705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1"/>
            <p:cNvSpPr txBox="1">
              <a:spLocks/>
            </p:cNvSpPr>
            <p:nvPr/>
          </p:nvSpPr>
          <p:spPr bwMode="auto">
            <a:xfrm>
              <a:off x="3982389" y="2206744"/>
              <a:ext cx="2675658" cy="62668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Hundreds/ Thousands of people apply for job</a:t>
              </a:r>
              <a:endParaRPr lang="de-DE" sz="1800" kern="0" dirty="0"/>
            </a:p>
          </p:txBody>
        </p:sp>
      </p:grpSp>
      <p:pic>
        <p:nvPicPr>
          <p:cNvPr id="1030" name="Picture 6" descr="Download Free png Stack Of Documents Png &amp; Free Stack Of Documents.png  Transparent ... - DLPNG.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1426" y="3915607"/>
            <a:ext cx="1927728" cy="189634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bwMode="auto">
          <a:xfrm flipH="1">
            <a:off x="6513423" y="2926378"/>
            <a:ext cx="5995" cy="93977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20" name="Group 19"/>
          <p:cNvGrpSpPr/>
          <p:nvPr/>
        </p:nvGrpSpPr>
        <p:grpSpPr>
          <a:xfrm>
            <a:off x="821323" y="4070239"/>
            <a:ext cx="4819505" cy="1242129"/>
            <a:chOff x="821323" y="4070239"/>
            <a:chExt cx="4819505" cy="1242129"/>
          </a:xfrm>
        </p:grpSpPr>
        <p:sp>
          <p:nvSpPr>
            <p:cNvPr id="15" name="Titel 1"/>
            <p:cNvSpPr txBox="1">
              <a:spLocks/>
            </p:cNvSpPr>
            <p:nvPr/>
          </p:nvSpPr>
          <p:spPr bwMode="auto">
            <a:xfrm>
              <a:off x="2159000" y="4191763"/>
              <a:ext cx="3481828" cy="99908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Difficult to Check all CVs/ Resumes, Time Consuming, may Miss best Candidates</a:t>
              </a:r>
              <a:endParaRPr lang="de-DE" sz="1800" kern="0" dirty="0"/>
            </a:p>
          </p:txBody>
        </p:sp>
        <p:pic>
          <p:nvPicPr>
            <p:cNvPr id="9" name="Picture 8"/>
            <p:cNvPicPr>
              <a:picLocks noChangeAspect="1"/>
            </p:cNvPicPr>
            <p:nvPr/>
          </p:nvPicPr>
          <p:blipFill>
            <a:blip r:embed="rId6"/>
            <a:stretch>
              <a:fillRect/>
            </a:stretch>
          </p:blipFill>
          <p:spPr>
            <a:xfrm>
              <a:off x="821323" y="4070239"/>
              <a:ext cx="1337677" cy="1242129"/>
            </a:xfrm>
            <a:prstGeom prst="rect">
              <a:avLst/>
            </a:prstGeom>
          </p:spPr>
        </p:pic>
      </p:grpSp>
      <p:sp>
        <p:nvSpPr>
          <p:cNvPr id="24" name="Titel 1"/>
          <p:cNvSpPr txBox="1">
            <a:spLocks/>
          </p:cNvSpPr>
          <p:nvPr/>
        </p:nvSpPr>
        <p:spPr bwMode="auto">
          <a:xfrm>
            <a:off x="1073862" y="5588524"/>
            <a:ext cx="5072938" cy="99908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3200" kern="0" dirty="0">
                <a:solidFill>
                  <a:srgbClr val="C00000"/>
                </a:solidFill>
                <a:effectLst>
                  <a:outerShdw blurRad="38100" dist="38100" dir="2700000" algn="tl">
                    <a:srgbClr val="000000">
                      <a:alpha val="43137"/>
                    </a:srgbClr>
                  </a:outerShdw>
                </a:effectLst>
              </a:rPr>
              <a:t>Lets Solve This Problem</a:t>
            </a:r>
            <a:endParaRPr lang="de-DE" sz="3200" kern="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291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wipe(up)">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Talent Acquisition and Resume Filtering/ Screening</a:t>
            </a:r>
          </a:p>
        </p:txBody>
      </p:sp>
      <p:cxnSp>
        <p:nvCxnSpPr>
          <p:cNvPr id="6" name="Straight Arrow Connector 5"/>
          <p:cNvCxnSpPr/>
          <p:nvPr/>
        </p:nvCxnSpPr>
        <p:spPr bwMode="auto">
          <a:xfrm>
            <a:off x="2331818" y="2207127"/>
            <a:ext cx="1278513"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flipH="1">
            <a:off x="4686300" y="4422830"/>
            <a:ext cx="4319" cy="110591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5" name="Group 4"/>
          <p:cNvGrpSpPr/>
          <p:nvPr/>
        </p:nvGrpSpPr>
        <p:grpSpPr>
          <a:xfrm>
            <a:off x="0" y="1164957"/>
            <a:ext cx="2806700" cy="2129117"/>
            <a:chOff x="0" y="1164957"/>
            <a:chExt cx="2806700" cy="2129117"/>
          </a:xfrm>
        </p:grpSpPr>
        <p:pic>
          <p:nvPicPr>
            <p:cNvPr id="1030" name="Picture 6" descr="Download Free png Stack Of Documents Png &amp; Free Stack Of Documents.png  Transparent ... - DLP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18" y="1164957"/>
              <a:ext cx="1927728" cy="1896347"/>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bwMode="auto">
            <a:xfrm>
              <a:off x="0" y="2926378"/>
              <a:ext cx="2806700" cy="36769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Multiple Resumes/ CVs</a:t>
              </a:r>
              <a:endParaRPr lang="de-DE" sz="1800" kern="0" dirty="0"/>
            </a:p>
          </p:txBody>
        </p:sp>
      </p:grpSp>
      <p:cxnSp>
        <p:nvCxnSpPr>
          <p:cNvPr id="18" name="Straight Arrow Connector 17"/>
          <p:cNvCxnSpPr/>
          <p:nvPr/>
        </p:nvCxnSpPr>
        <p:spPr bwMode="auto">
          <a:xfrm flipH="1">
            <a:off x="6049387" y="2207127"/>
            <a:ext cx="1278513"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7" name="Group 6"/>
          <p:cNvGrpSpPr/>
          <p:nvPr/>
        </p:nvGrpSpPr>
        <p:grpSpPr>
          <a:xfrm>
            <a:off x="7327900" y="1277244"/>
            <a:ext cx="1649134" cy="3139395"/>
            <a:chOff x="7327900" y="1277244"/>
            <a:chExt cx="1649134" cy="3139395"/>
          </a:xfrm>
        </p:grpSpPr>
        <p:pic>
          <p:nvPicPr>
            <p:cNvPr id="2050" name="Picture 2" descr="Resume Icon - Download in Colored Outline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1277244"/>
              <a:ext cx="1649134" cy="1649134"/>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bwMode="auto">
            <a:xfrm>
              <a:off x="7426625" y="3144238"/>
              <a:ext cx="1550409" cy="127240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Company Defined Job Description</a:t>
              </a:r>
            </a:p>
            <a:p>
              <a:pPr algn="just"/>
              <a:r>
                <a:rPr lang="de-DE" sz="1800" kern="0" dirty="0"/>
                <a:t>5 Years Exp, Manager etc</a:t>
              </a:r>
            </a:p>
          </p:txBody>
        </p:sp>
      </p:grpSp>
      <p:grpSp>
        <p:nvGrpSpPr>
          <p:cNvPr id="4" name="Group 3"/>
          <p:cNvGrpSpPr/>
          <p:nvPr/>
        </p:nvGrpSpPr>
        <p:grpSpPr>
          <a:xfrm>
            <a:off x="3407131" y="1102371"/>
            <a:ext cx="2760882" cy="3314269"/>
            <a:chOff x="3610331" y="1102371"/>
            <a:chExt cx="2760882" cy="3314269"/>
          </a:xfrm>
        </p:grpSpPr>
        <p:sp>
          <p:nvSpPr>
            <p:cNvPr id="24" name="Titel 1"/>
            <p:cNvSpPr txBox="1">
              <a:spLocks/>
            </p:cNvSpPr>
            <p:nvPr/>
          </p:nvSpPr>
          <p:spPr bwMode="auto">
            <a:xfrm>
              <a:off x="3610331" y="3311884"/>
              <a:ext cx="2760882" cy="110475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kern="0" dirty="0">
                  <a:solidFill>
                    <a:srgbClr val="C00000"/>
                  </a:solidFill>
                  <a:effectLst>
                    <a:outerShdw blurRad="38100" dist="38100" dir="2700000" algn="tl">
                      <a:srgbClr val="000000">
                        <a:alpha val="43137"/>
                      </a:srgbClr>
                    </a:outerShdw>
                  </a:effectLst>
                </a:rPr>
                <a:t>Artificial Intelligence System (NLP - TFIDF + Machine Learning)</a:t>
              </a:r>
              <a:endParaRPr lang="de-DE" sz="2000" kern="0" dirty="0">
                <a:solidFill>
                  <a:srgbClr val="C00000"/>
                </a:solidFill>
                <a:effectLst>
                  <a:outerShdw blurRad="38100" dist="38100" dir="2700000" algn="tl">
                    <a:srgbClr val="000000">
                      <a:alpha val="43137"/>
                    </a:srgbClr>
                  </a:outerShdw>
                </a:effectLst>
              </a:endParaRPr>
            </a:p>
          </p:txBody>
        </p:sp>
        <p:pic>
          <p:nvPicPr>
            <p:cNvPr id="2052" name="Picture 4" descr="Artificial intelligence - Free electronic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4088" y="1102371"/>
              <a:ext cx="2209511" cy="2209512"/>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itel 1"/>
          <p:cNvSpPr txBox="1">
            <a:spLocks/>
          </p:cNvSpPr>
          <p:nvPr/>
        </p:nvSpPr>
        <p:spPr bwMode="auto">
          <a:xfrm>
            <a:off x="3646501" y="5461266"/>
            <a:ext cx="1749398" cy="81168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kern="0" dirty="0">
                <a:solidFill>
                  <a:srgbClr val="C00000"/>
                </a:solidFill>
                <a:effectLst>
                  <a:outerShdw blurRad="38100" dist="38100" dir="2700000" algn="tl">
                    <a:srgbClr val="000000">
                      <a:alpha val="43137"/>
                    </a:srgbClr>
                  </a:outerShdw>
                </a:effectLst>
              </a:rPr>
              <a:t>Classify CVs Similar to JD</a:t>
            </a:r>
            <a:endParaRPr lang="de-DE" sz="2000" kern="0" dirty="0">
              <a:solidFill>
                <a:srgbClr val="C00000"/>
              </a:solidFill>
              <a:effectLst>
                <a:outerShdw blurRad="38100" dist="38100" dir="2700000" algn="tl">
                  <a:srgbClr val="000000">
                    <a:alpha val="43137"/>
                  </a:srgbClr>
                </a:outerShdw>
              </a:effectLst>
            </a:endParaRPr>
          </a:p>
        </p:txBody>
      </p:sp>
      <p:grpSp>
        <p:nvGrpSpPr>
          <p:cNvPr id="26" name="Group 25"/>
          <p:cNvGrpSpPr/>
          <p:nvPr/>
        </p:nvGrpSpPr>
        <p:grpSpPr>
          <a:xfrm>
            <a:off x="426721" y="4841591"/>
            <a:ext cx="2112149" cy="1233574"/>
            <a:chOff x="402451" y="5205325"/>
            <a:chExt cx="2112149" cy="1233574"/>
          </a:xfrm>
        </p:grpSpPr>
        <p:pic>
          <p:nvPicPr>
            <p:cNvPr id="12" name="Picture 11"/>
            <p:cNvPicPr>
              <a:picLocks noChangeAspect="1"/>
            </p:cNvPicPr>
            <p:nvPr/>
          </p:nvPicPr>
          <p:blipFill>
            <a:blip r:embed="rId6"/>
            <a:stretch>
              <a:fillRect/>
            </a:stretch>
          </p:blipFill>
          <p:spPr>
            <a:xfrm>
              <a:off x="402451" y="5205325"/>
              <a:ext cx="962025" cy="1099457"/>
            </a:xfrm>
            <a:prstGeom prst="rect">
              <a:avLst/>
            </a:prstGeom>
          </p:spPr>
        </p:pic>
        <p:sp>
          <p:nvSpPr>
            <p:cNvPr id="28" name="Titel 1"/>
            <p:cNvSpPr txBox="1">
              <a:spLocks/>
            </p:cNvSpPr>
            <p:nvPr/>
          </p:nvSpPr>
          <p:spPr bwMode="auto">
            <a:xfrm>
              <a:off x="839801" y="5831240"/>
              <a:ext cx="1674799" cy="6076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Top 10 Most relevant CVS</a:t>
              </a:r>
              <a:endParaRPr lang="de-DE" sz="1800" kern="0" dirty="0"/>
            </a:p>
          </p:txBody>
        </p:sp>
      </p:grpSp>
      <p:cxnSp>
        <p:nvCxnSpPr>
          <p:cNvPr id="29" name="Straight Arrow Connector 28"/>
          <p:cNvCxnSpPr/>
          <p:nvPr/>
        </p:nvCxnSpPr>
        <p:spPr bwMode="auto">
          <a:xfrm flipH="1">
            <a:off x="2569874" y="5756210"/>
            <a:ext cx="1085646"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513132" y="5755054"/>
            <a:ext cx="960566"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23" name="Group 22"/>
          <p:cNvGrpSpPr/>
          <p:nvPr/>
        </p:nvGrpSpPr>
        <p:grpSpPr>
          <a:xfrm>
            <a:off x="6066413" y="5401743"/>
            <a:ext cx="1674799" cy="977252"/>
            <a:chOff x="6168013" y="5528743"/>
            <a:chExt cx="1674799" cy="977252"/>
          </a:xfrm>
        </p:grpSpPr>
        <p:pic>
          <p:nvPicPr>
            <p:cNvPr id="22" name="Picture 21"/>
            <p:cNvPicPr>
              <a:picLocks noChangeAspect="1"/>
            </p:cNvPicPr>
            <p:nvPr/>
          </p:nvPicPr>
          <p:blipFill>
            <a:blip r:embed="rId7"/>
            <a:stretch>
              <a:fillRect/>
            </a:stretch>
          </p:blipFill>
          <p:spPr>
            <a:xfrm>
              <a:off x="6605362" y="5528743"/>
              <a:ext cx="800100" cy="714375"/>
            </a:xfrm>
            <a:prstGeom prst="rect">
              <a:avLst/>
            </a:prstGeom>
          </p:spPr>
        </p:pic>
        <p:sp>
          <p:nvSpPr>
            <p:cNvPr id="33" name="Titel 1"/>
            <p:cNvSpPr txBox="1">
              <a:spLocks/>
            </p:cNvSpPr>
            <p:nvPr/>
          </p:nvSpPr>
          <p:spPr bwMode="auto">
            <a:xfrm>
              <a:off x="6168013" y="5898336"/>
              <a:ext cx="1674799" cy="6076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1800" kern="0" dirty="0"/>
                <a:t>Not Applicable</a:t>
              </a:r>
              <a:endParaRPr lang="de-DE" sz="1800" kern="0" dirty="0"/>
            </a:p>
          </p:txBody>
        </p:sp>
      </p:grpSp>
    </p:spTree>
    <p:extLst>
      <p:ext uri="{BB962C8B-B14F-4D97-AF65-F5344CB8AC3E}">
        <p14:creationId xmlns:p14="http://schemas.microsoft.com/office/powerpoint/2010/main" val="190521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887" y="1828800"/>
            <a:ext cx="9110113" cy="5016500"/>
          </a:xfrm>
          <a:prstGeom prst="rect">
            <a:avLst/>
          </a:prstGeom>
        </p:spPr>
      </p:pic>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Reducing Employee Turnover/ Churn Prediction</a:t>
            </a:r>
          </a:p>
        </p:txBody>
      </p:sp>
      <p:sp>
        <p:nvSpPr>
          <p:cNvPr id="4" name="Rectangle 3"/>
          <p:cNvSpPr/>
          <p:nvPr/>
        </p:nvSpPr>
        <p:spPr>
          <a:xfrm>
            <a:off x="253854" y="1226052"/>
            <a:ext cx="7709045" cy="400110"/>
          </a:xfrm>
          <a:prstGeom prst="rect">
            <a:avLst/>
          </a:prstGeom>
        </p:spPr>
        <p:txBody>
          <a:bodyPr wrap="square">
            <a:spAutoFit/>
          </a:bodyPr>
          <a:lstStyle/>
          <a:p>
            <a:pPr algn="just"/>
            <a:r>
              <a:rPr lang="en-US" dirty="0">
                <a:solidFill>
                  <a:srgbClr val="000000"/>
                </a:solidFill>
                <a:latin typeface="Arial" panose="020B0604020202020204" pitchFamily="34" charset="0"/>
                <a:cs typeface="Arial" panose="020B0604020202020204" pitchFamily="34" charset="0"/>
              </a:rPr>
              <a:t>Dana is composed of 40,000 employees across 31 countries. </a:t>
            </a:r>
            <a:endParaRPr lang="" dirty="0"/>
          </a:p>
        </p:txBody>
      </p:sp>
    </p:spTree>
    <p:extLst>
      <p:ext uri="{BB962C8B-B14F-4D97-AF65-F5344CB8AC3E}">
        <p14:creationId xmlns:p14="http://schemas.microsoft.com/office/powerpoint/2010/main" val="231699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Advanced Operational Dashboards</a:t>
            </a:r>
          </a:p>
        </p:txBody>
      </p:sp>
      <p:sp>
        <p:nvSpPr>
          <p:cNvPr id="15" name="Titel 1"/>
          <p:cNvSpPr txBox="1">
            <a:spLocks/>
          </p:cNvSpPr>
          <p:nvPr/>
        </p:nvSpPr>
        <p:spPr bwMode="auto">
          <a:xfrm>
            <a:off x="253856" y="1155700"/>
            <a:ext cx="8624454" cy="472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lnSpc>
                <a:spcPct val="200000"/>
              </a:lnSpc>
            </a:pPr>
            <a:r>
              <a:rPr lang="en-US" sz="2000" kern="0" dirty="0">
                <a:solidFill>
                  <a:srgbClr val="C00000"/>
                </a:solidFill>
              </a:rPr>
              <a:t>Acquiring the right talent </a:t>
            </a:r>
            <a:r>
              <a:rPr lang="en-US" sz="2000" kern="0" dirty="0"/>
              <a:t>is just the </a:t>
            </a:r>
            <a:r>
              <a:rPr lang="en-US" sz="2000" kern="0" dirty="0">
                <a:solidFill>
                  <a:srgbClr val="C00000"/>
                </a:solidFill>
              </a:rPr>
              <a:t>first step to optimize business </a:t>
            </a:r>
            <a:r>
              <a:rPr lang="en-US" sz="2000" kern="0" dirty="0"/>
              <a:t>functions, the </a:t>
            </a:r>
            <a:r>
              <a:rPr lang="en-US" sz="2000" kern="0" dirty="0">
                <a:solidFill>
                  <a:srgbClr val="C00000"/>
                </a:solidFill>
              </a:rPr>
              <a:t>main challenge is the management of talent</a:t>
            </a:r>
            <a:r>
              <a:rPr lang="en-US" sz="2000" kern="0" dirty="0"/>
              <a:t>. We have learned that Data Science records </a:t>
            </a:r>
            <a:r>
              <a:rPr lang="en-US" sz="2000" kern="0" dirty="0">
                <a:solidFill>
                  <a:srgbClr val="C00000"/>
                </a:solidFill>
              </a:rPr>
              <a:t>employee performance, appraisals, compensation, behavior with regards to coworkers, upper management and HR, skillsets and experience, contribution made to the organization, how quickly they learn and apply a new skill</a:t>
            </a:r>
            <a:r>
              <a:rPr lang="en-US" sz="2000" kern="0" dirty="0"/>
              <a:t>. This information is analyzed, and insights are provided on how best to manage and retain them</a:t>
            </a:r>
            <a:endParaRPr lang="de-DE" sz="2000" kern="0" dirty="0"/>
          </a:p>
        </p:txBody>
      </p:sp>
      <p:sp>
        <p:nvSpPr>
          <p:cNvPr id="27" name="Titel 1"/>
          <p:cNvSpPr txBox="1">
            <a:spLocks/>
          </p:cNvSpPr>
          <p:nvPr/>
        </p:nvSpPr>
        <p:spPr bwMode="auto">
          <a:xfrm>
            <a:off x="253854" y="5880100"/>
            <a:ext cx="7201045" cy="4995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kern="0" dirty="0">
                <a:solidFill>
                  <a:srgbClr val="C00000"/>
                </a:solidFill>
                <a:effectLst>
                  <a:outerShdw blurRad="38100" dist="38100" dir="2700000" algn="tl">
                    <a:srgbClr val="000000">
                      <a:alpha val="43137"/>
                    </a:srgbClr>
                  </a:outerShdw>
                </a:effectLst>
              </a:rPr>
              <a:t>The Solution is Detail Level Dashboard for HR</a:t>
            </a:r>
            <a:endParaRPr lang="de-DE" sz="2000" kern="0" dirty="0">
              <a:solidFill>
                <a:srgbClr val="C00000"/>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253853" y="1155700"/>
            <a:ext cx="8624455" cy="5604948"/>
          </a:xfrm>
          <a:prstGeom prst="rect">
            <a:avLst/>
          </a:prstGeom>
        </p:spPr>
      </p:pic>
    </p:spTree>
    <p:extLst>
      <p:ext uri="{BB962C8B-B14F-4D97-AF65-F5344CB8AC3E}">
        <p14:creationId xmlns:p14="http://schemas.microsoft.com/office/powerpoint/2010/main" val="240105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Agenda</a:t>
            </a:r>
          </a:p>
        </p:txBody>
      </p:sp>
      <p:sp>
        <p:nvSpPr>
          <p:cNvPr id="13" name="Titel 1"/>
          <p:cNvSpPr txBox="1">
            <a:spLocks/>
          </p:cNvSpPr>
          <p:nvPr/>
        </p:nvSpPr>
        <p:spPr bwMode="auto">
          <a:xfrm>
            <a:off x="164810" y="1309255"/>
            <a:ext cx="8906454" cy="41644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200000"/>
              </a:lnSpc>
              <a:buFont typeface="Wingdings" panose="05000000000000000000" pitchFamily="2" charset="2"/>
              <a:buChar char="ü"/>
            </a:pPr>
            <a:r>
              <a:rPr lang="en-US" sz="2800" dirty="0">
                <a:solidFill>
                  <a:schemeClr val="bg2">
                    <a:lumMod val="60000"/>
                    <a:lumOff val="40000"/>
                  </a:schemeClr>
                </a:solidFill>
              </a:rPr>
              <a:t>What is ERP and Why we Need AI enabled ERP?</a:t>
            </a:r>
          </a:p>
          <a:p>
            <a:pPr marL="285750" indent="-285750">
              <a:lnSpc>
                <a:spcPct val="200000"/>
              </a:lnSpc>
              <a:buFont typeface="Wingdings" panose="05000000000000000000" pitchFamily="2" charset="2"/>
              <a:buChar char="ü"/>
            </a:pPr>
            <a:r>
              <a:rPr lang="en-US" sz="2800" dirty="0">
                <a:solidFill>
                  <a:schemeClr val="accent1">
                    <a:lumMod val="75000"/>
                  </a:schemeClr>
                </a:solidFill>
              </a:rPr>
              <a:t>Different Modules of ERP</a:t>
            </a:r>
          </a:p>
          <a:p>
            <a:pPr marL="285750" indent="-285750">
              <a:lnSpc>
                <a:spcPct val="200000"/>
              </a:lnSpc>
              <a:buFont typeface="Wingdings" panose="05000000000000000000" pitchFamily="2" charset="2"/>
              <a:buChar char="ü"/>
            </a:pPr>
            <a:r>
              <a:rPr lang="en-US" sz="2800" dirty="0">
                <a:solidFill>
                  <a:schemeClr val="accent2">
                    <a:lumMod val="75000"/>
                  </a:schemeClr>
                </a:solidFill>
              </a:rPr>
              <a:t>Module Wise Different Types of Use Cases</a:t>
            </a:r>
          </a:p>
          <a:p>
            <a:pPr marL="285750" indent="-285750">
              <a:lnSpc>
                <a:spcPct val="200000"/>
              </a:lnSpc>
              <a:buFont typeface="Wingdings" panose="05000000000000000000" pitchFamily="2" charset="2"/>
              <a:buChar char="ü"/>
            </a:pPr>
            <a:r>
              <a:rPr lang="en-US" sz="2800" dirty="0">
                <a:solidFill>
                  <a:schemeClr val="accent3">
                    <a:lumMod val="50000"/>
                  </a:schemeClr>
                </a:solidFill>
              </a:rPr>
              <a:t>Phases of Adopting Artificial Intelligence based Services in ERP</a:t>
            </a:r>
          </a:p>
        </p:txBody>
      </p:sp>
    </p:spTree>
    <p:extLst>
      <p:ext uri="{BB962C8B-B14F-4D97-AF65-F5344CB8AC3E}">
        <p14:creationId xmlns:p14="http://schemas.microsoft.com/office/powerpoint/2010/main" val="33891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Employees Dashboard/ Self Assessment Module</a:t>
            </a:r>
          </a:p>
        </p:txBody>
      </p:sp>
      <p:sp>
        <p:nvSpPr>
          <p:cNvPr id="15" name="Titel 1"/>
          <p:cNvSpPr txBox="1">
            <a:spLocks/>
          </p:cNvSpPr>
          <p:nvPr/>
        </p:nvSpPr>
        <p:spPr bwMode="auto">
          <a:xfrm>
            <a:off x="233073" y="1059478"/>
            <a:ext cx="8645236" cy="54556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150000"/>
              </a:lnSpc>
              <a:buFont typeface="Wingdings" panose="05000000000000000000" pitchFamily="2" charset="2"/>
              <a:buChar char="ü"/>
            </a:pPr>
            <a:r>
              <a:rPr lang="en-US" sz="2000" kern="0" dirty="0">
                <a:solidFill>
                  <a:schemeClr val="accent6">
                    <a:lumMod val="75000"/>
                  </a:schemeClr>
                </a:solidFill>
              </a:rPr>
              <a:t>Promotion, Salary Raise and other types of favors play an important role in employees life in a company</a:t>
            </a:r>
          </a:p>
          <a:p>
            <a:pPr marL="285750" indent="-285750" algn="just">
              <a:lnSpc>
                <a:spcPct val="150000"/>
              </a:lnSpc>
              <a:buFont typeface="Wingdings" panose="05000000000000000000" pitchFamily="2" charset="2"/>
              <a:buChar char="ü"/>
            </a:pPr>
            <a:r>
              <a:rPr lang="en-US" sz="2000" kern="0" dirty="0"/>
              <a:t>Employees often feel grievances over others’ promotion, or less salary raise this year etc. etc.</a:t>
            </a:r>
          </a:p>
          <a:p>
            <a:pPr marL="285750" indent="-285750" algn="just">
              <a:lnSpc>
                <a:spcPct val="150000"/>
              </a:lnSpc>
              <a:buFont typeface="Wingdings" panose="05000000000000000000" pitchFamily="2" charset="2"/>
              <a:buChar char="ü"/>
            </a:pPr>
            <a:r>
              <a:rPr lang="en-US" sz="2000" kern="0" dirty="0">
                <a:solidFill>
                  <a:schemeClr val="accent6">
                    <a:lumMod val="75000"/>
                  </a:schemeClr>
                </a:solidFill>
              </a:rPr>
              <a:t>This can lead best employees to quit job and switch </a:t>
            </a:r>
          </a:p>
          <a:p>
            <a:pPr marL="285750" indent="-285750" algn="just">
              <a:lnSpc>
                <a:spcPct val="150000"/>
              </a:lnSpc>
              <a:buFont typeface="Wingdings" panose="05000000000000000000" pitchFamily="2" charset="2"/>
              <a:buChar char="ü"/>
            </a:pPr>
            <a:r>
              <a:rPr lang="en-US" sz="2000" kern="0" dirty="0"/>
              <a:t>The solution is Advance Analytics Dashboard, which will show following:-</a:t>
            </a:r>
          </a:p>
          <a:p>
            <a:pPr marL="742950" lvl="1" indent="-285750" algn="just">
              <a:lnSpc>
                <a:spcPct val="150000"/>
              </a:lnSpc>
              <a:buFont typeface="Wingdings" panose="05000000000000000000" pitchFamily="2" charset="2"/>
              <a:buChar char="ü"/>
            </a:pPr>
            <a:r>
              <a:rPr lang="de-DE" sz="2000" kern="0" dirty="0">
                <a:solidFill>
                  <a:srgbClr val="00B050"/>
                </a:solidFill>
              </a:rPr>
              <a:t>Thier Current Performance in term of hours per day, projects completed per month, issues resolved per week etc.</a:t>
            </a:r>
          </a:p>
          <a:p>
            <a:pPr marL="742950" lvl="1" indent="-285750" algn="just">
              <a:lnSpc>
                <a:spcPct val="150000"/>
              </a:lnSpc>
              <a:buFont typeface="Wingdings" panose="05000000000000000000" pitchFamily="2" charset="2"/>
              <a:buChar char="ü"/>
            </a:pPr>
            <a:r>
              <a:rPr lang="de-DE" sz="2000" kern="0" dirty="0">
                <a:solidFill>
                  <a:srgbClr val="0070C0"/>
                </a:solidFill>
              </a:rPr>
              <a:t>The Career of employee in comparison with best employees</a:t>
            </a:r>
          </a:p>
          <a:p>
            <a:pPr marL="742950" lvl="1" indent="-285750" algn="just">
              <a:lnSpc>
                <a:spcPct val="150000"/>
              </a:lnSpc>
              <a:buFont typeface="Wingdings" panose="05000000000000000000" pitchFamily="2" charset="2"/>
              <a:buChar char="ü"/>
            </a:pPr>
            <a:r>
              <a:rPr lang="de-DE" sz="2000" kern="0" dirty="0">
                <a:solidFill>
                  <a:srgbClr val="7030A0"/>
                </a:solidFill>
              </a:rPr>
              <a:t>The possible steps (suggestions such as complete course, make 100% attendance etc) to improve employee score</a:t>
            </a:r>
          </a:p>
        </p:txBody>
      </p:sp>
    </p:spTree>
    <p:extLst>
      <p:ext uri="{BB962C8B-B14F-4D97-AF65-F5344CB8AC3E}">
        <p14:creationId xmlns:p14="http://schemas.microsoft.com/office/powerpoint/2010/main" val="15910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wipe(left)">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wipe(left)">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Other Possible Use Cases</a:t>
            </a:r>
          </a:p>
        </p:txBody>
      </p:sp>
      <p:sp>
        <p:nvSpPr>
          <p:cNvPr id="15" name="Titel 1"/>
          <p:cNvSpPr txBox="1">
            <a:spLocks/>
          </p:cNvSpPr>
          <p:nvPr/>
        </p:nvSpPr>
        <p:spPr bwMode="auto">
          <a:xfrm>
            <a:off x="192809" y="719859"/>
            <a:ext cx="8624454" cy="6009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buFont typeface="Wingdings" panose="05000000000000000000" pitchFamily="2" charset="2"/>
              <a:buChar char="ü"/>
            </a:pPr>
            <a:r>
              <a:rPr lang="en-US" sz="1800" kern="0" dirty="0">
                <a:solidFill>
                  <a:schemeClr val="accent2">
                    <a:lumMod val="75000"/>
                  </a:schemeClr>
                </a:solidFill>
              </a:rPr>
              <a:t>Overall Analysis on HR related Data is helpful</a:t>
            </a:r>
          </a:p>
        </p:txBody>
      </p:sp>
      <p:pic>
        <p:nvPicPr>
          <p:cNvPr id="4" name="Picture 3"/>
          <p:cNvPicPr>
            <a:picLocks noChangeAspect="1"/>
          </p:cNvPicPr>
          <p:nvPr/>
        </p:nvPicPr>
        <p:blipFill>
          <a:blip r:embed="rId3"/>
          <a:stretch>
            <a:fillRect/>
          </a:stretch>
        </p:blipFill>
        <p:spPr>
          <a:xfrm>
            <a:off x="1" y="1273465"/>
            <a:ext cx="9144000" cy="5584536"/>
          </a:xfrm>
          <a:prstGeom prst="rect">
            <a:avLst/>
          </a:prstGeom>
        </p:spPr>
      </p:pic>
    </p:spTree>
    <p:extLst>
      <p:ext uri="{BB962C8B-B14F-4D97-AF65-F5344CB8AC3E}">
        <p14:creationId xmlns:p14="http://schemas.microsoft.com/office/powerpoint/2010/main" val="303023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Data Sources</a:t>
            </a:r>
          </a:p>
        </p:txBody>
      </p:sp>
      <p:pic>
        <p:nvPicPr>
          <p:cNvPr id="4" name="Picture 3"/>
          <p:cNvPicPr>
            <a:picLocks noChangeAspect="1"/>
          </p:cNvPicPr>
          <p:nvPr/>
        </p:nvPicPr>
        <p:blipFill>
          <a:blip r:embed="rId3"/>
          <a:stretch>
            <a:fillRect/>
          </a:stretch>
        </p:blipFill>
        <p:spPr>
          <a:xfrm>
            <a:off x="253855" y="1017587"/>
            <a:ext cx="2772357" cy="1306513"/>
          </a:xfrm>
          <a:prstGeom prst="rect">
            <a:avLst/>
          </a:prstGeom>
        </p:spPr>
      </p:pic>
      <p:pic>
        <p:nvPicPr>
          <p:cNvPr id="5" name="Picture 4"/>
          <p:cNvPicPr>
            <a:picLocks noChangeAspect="1"/>
          </p:cNvPicPr>
          <p:nvPr/>
        </p:nvPicPr>
        <p:blipFill>
          <a:blip r:embed="rId4"/>
          <a:stretch>
            <a:fillRect/>
          </a:stretch>
        </p:blipFill>
        <p:spPr>
          <a:xfrm>
            <a:off x="3208337" y="1017587"/>
            <a:ext cx="2759611" cy="1306513"/>
          </a:xfrm>
          <a:prstGeom prst="rect">
            <a:avLst/>
          </a:prstGeom>
        </p:spPr>
      </p:pic>
      <p:pic>
        <p:nvPicPr>
          <p:cNvPr id="6" name="Picture 5"/>
          <p:cNvPicPr>
            <a:picLocks noChangeAspect="1"/>
          </p:cNvPicPr>
          <p:nvPr/>
        </p:nvPicPr>
        <p:blipFill>
          <a:blip r:embed="rId5"/>
          <a:stretch>
            <a:fillRect/>
          </a:stretch>
        </p:blipFill>
        <p:spPr>
          <a:xfrm>
            <a:off x="6150074" y="1017587"/>
            <a:ext cx="2728235" cy="1306513"/>
          </a:xfrm>
          <a:prstGeom prst="rect">
            <a:avLst/>
          </a:prstGeom>
        </p:spPr>
      </p:pic>
      <p:pic>
        <p:nvPicPr>
          <p:cNvPr id="7" name="Picture 6"/>
          <p:cNvPicPr>
            <a:picLocks noChangeAspect="1"/>
          </p:cNvPicPr>
          <p:nvPr/>
        </p:nvPicPr>
        <p:blipFill>
          <a:blip r:embed="rId6"/>
          <a:stretch>
            <a:fillRect/>
          </a:stretch>
        </p:blipFill>
        <p:spPr>
          <a:xfrm>
            <a:off x="253856" y="2493097"/>
            <a:ext cx="2781324" cy="1355004"/>
          </a:xfrm>
          <a:prstGeom prst="rect">
            <a:avLst/>
          </a:prstGeom>
        </p:spPr>
      </p:pic>
      <p:pic>
        <p:nvPicPr>
          <p:cNvPr id="8" name="Picture 7"/>
          <p:cNvPicPr>
            <a:picLocks noChangeAspect="1"/>
          </p:cNvPicPr>
          <p:nvPr/>
        </p:nvPicPr>
        <p:blipFill>
          <a:blip r:embed="rId7"/>
          <a:stretch>
            <a:fillRect/>
          </a:stretch>
        </p:blipFill>
        <p:spPr>
          <a:xfrm>
            <a:off x="3208337" y="2493097"/>
            <a:ext cx="2759611" cy="1355004"/>
          </a:xfrm>
          <a:prstGeom prst="rect">
            <a:avLst/>
          </a:prstGeom>
        </p:spPr>
      </p:pic>
      <p:pic>
        <p:nvPicPr>
          <p:cNvPr id="9" name="Picture 8"/>
          <p:cNvPicPr>
            <a:picLocks noChangeAspect="1"/>
          </p:cNvPicPr>
          <p:nvPr/>
        </p:nvPicPr>
        <p:blipFill>
          <a:blip r:embed="rId8"/>
          <a:stretch>
            <a:fillRect/>
          </a:stretch>
        </p:blipFill>
        <p:spPr>
          <a:xfrm>
            <a:off x="6141105" y="2493097"/>
            <a:ext cx="2737204" cy="1355004"/>
          </a:xfrm>
          <a:prstGeom prst="rect">
            <a:avLst/>
          </a:prstGeom>
        </p:spPr>
      </p:pic>
      <p:pic>
        <p:nvPicPr>
          <p:cNvPr id="10" name="Picture 9"/>
          <p:cNvPicPr>
            <a:picLocks noChangeAspect="1"/>
          </p:cNvPicPr>
          <p:nvPr/>
        </p:nvPicPr>
        <p:blipFill>
          <a:blip r:embed="rId9"/>
          <a:stretch>
            <a:fillRect/>
          </a:stretch>
        </p:blipFill>
        <p:spPr>
          <a:xfrm>
            <a:off x="253856" y="4017099"/>
            <a:ext cx="2772356" cy="1355002"/>
          </a:xfrm>
          <a:prstGeom prst="rect">
            <a:avLst/>
          </a:prstGeom>
        </p:spPr>
      </p:pic>
      <p:pic>
        <p:nvPicPr>
          <p:cNvPr id="11" name="Picture 10"/>
          <p:cNvPicPr>
            <a:picLocks noChangeAspect="1"/>
          </p:cNvPicPr>
          <p:nvPr/>
        </p:nvPicPr>
        <p:blipFill>
          <a:blip r:embed="rId10"/>
          <a:stretch>
            <a:fillRect/>
          </a:stretch>
        </p:blipFill>
        <p:spPr>
          <a:xfrm>
            <a:off x="3208337" y="4017098"/>
            <a:ext cx="2759611" cy="1355003"/>
          </a:xfrm>
          <a:prstGeom prst="rect">
            <a:avLst/>
          </a:prstGeom>
        </p:spPr>
      </p:pic>
      <p:pic>
        <p:nvPicPr>
          <p:cNvPr id="12" name="Picture 11"/>
          <p:cNvPicPr>
            <a:picLocks noChangeAspect="1"/>
          </p:cNvPicPr>
          <p:nvPr/>
        </p:nvPicPr>
        <p:blipFill>
          <a:blip r:embed="rId11"/>
          <a:stretch>
            <a:fillRect/>
          </a:stretch>
        </p:blipFill>
        <p:spPr>
          <a:xfrm>
            <a:off x="6141106" y="4017099"/>
            <a:ext cx="2737204" cy="1355002"/>
          </a:xfrm>
          <a:prstGeom prst="rect">
            <a:avLst/>
          </a:prstGeom>
        </p:spPr>
      </p:pic>
    </p:spTree>
    <p:extLst>
      <p:ext uri="{BB962C8B-B14F-4D97-AF65-F5344CB8AC3E}">
        <p14:creationId xmlns:p14="http://schemas.microsoft.com/office/powerpoint/2010/main" val="104031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Data Science Use Cases for Customer Service </a:t>
            </a:r>
          </a:p>
        </p:txBody>
      </p:sp>
      <p:sp>
        <p:nvSpPr>
          <p:cNvPr id="13" name="Titel 1"/>
          <p:cNvSpPr txBox="1">
            <a:spLocks/>
          </p:cNvSpPr>
          <p:nvPr/>
        </p:nvSpPr>
        <p:spPr bwMode="auto">
          <a:xfrm>
            <a:off x="164810" y="1309255"/>
            <a:ext cx="8906454" cy="16879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200000"/>
              </a:lnSpc>
              <a:buFont typeface="Wingdings" panose="05000000000000000000" pitchFamily="2" charset="2"/>
              <a:buChar char="ü"/>
            </a:pPr>
            <a:endParaRPr lang="en-US" sz="1800" dirty="0">
              <a:solidFill>
                <a:schemeClr val="accent2">
                  <a:lumMod val="75000"/>
                </a:schemeClr>
              </a:solidFill>
            </a:endParaRPr>
          </a:p>
          <a:p>
            <a:pPr marL="285750" indent="-285750">
              <a:lnSpc>
                <a:spcPct val="200000"/>
              </a:lnSpc>
              <a:buFont typeface="Wingdings" panose="05000000000000000000" pitchFamily="2" charset="2"/>
              <a:buChar char="ü"/>
            </a:pPr>
            <a:r>
              <a:rPr lang="en-US" sz="1800" dirty="0">
                <a:solidFill>
                  <a:schemeClr val="accent3">
                    <a:lumMod val="50000"/>
                  </a:schemeClr>
                </a:solidFill>
              </a:rPr>
              <a:t>Interactive ChatBOT for Candidates Assistance</a:t>
            </a:r>
          </a:p>
          <a:p>
            <a:pPr marL="285750" indent="-285750">
              <a:lnSpc>
                <a:spcPct val="200000"/>
              </a:lnSpc>
              <a:buFont typeface="Wingdings" panose="05000000000000000000" pitchFamily="2" charset="2"/>
              <a:buChar char="ü"/>
            </a:pPr>
            <a:r>
              <a:rPr lang="en-US" sz="1800" dirty="0">
                <a:solidFill>
                  <a:srgbClr val="00B050"/>
                </a:solidFill>
              </a:rPr>
              <a:t>Sentiment Analysis of Customers Reviews</a:t>
            </a:r>
          </a:p>
          <a:p>
            <a:pPr marL="285750" indent="-285750">
              <a:lnSpc>
                <a:spcPct val="200000"/>
              </a:lnSpc>
              <a:buFont typeface="Wingdings" panose="05000000000000000000" pitchFamily="2" charset="2"/>
              <a:buChar char="ü"/>
            </a:pPr>
            <a:r>
              <a:rPr lang="en-US" sz="1800" dirty="0">
                <a:solidFill>
                  <a:srgbClr val="FF8000"/>
                </a:solidFill>
              </a:rPr>
              <a:t>SWOT Analysis Model</a:t>
            </a:r>
          </a:p>
        </p:txBody>
      </p:sp>
    </p:spTree>
    <p:extLst>
      <p:ext uri="{BB962C8B-B14F-4D97-AF65-F5344CB8AC3E}">
        <p14:creationId xmlns:p14="http://schemas.microsoft.com/office/powerpoint/2010/main" val="32294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wipe(left)">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wipe(left)">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wipe(left)">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Interactive ChatBOT for Customers Assistance</a:t>
            </a:r>
          </a:p>
        </p:txBody>
      </p:sp>
      <p:sp>
        <p:nvSpPr>
          <p:cNvPr id="15" name="Titel 1"/>
          <p:cNvSpPr txBox="1">
            <a:spLocks/>
          </p:cNvSpPr>
          <p:nvPr/>
        </p:nvSpPr>
        <p:spPr bwMode="auto">
          <a:xfrm>
            <a:off x="253855" y="1117600"/>
            <a:ext cx="8624453" cy="3048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200000"/>
              </a:lnSpc>
              <a:buFont typeface="Wingdings" panose="05000000000000000000" pitchFamily="2" charset="2"/>
              <a:buChar char="ü"/>
            </a:pPr>
            <a:r>
              <a:rPr lang="en-US" sz="2000" kern="0" dirty="0"/>
              <a:t>Asking Questions by Customers is an important aspect of any business </a:t>
            </a:r>
          </a:p>
          <a:p>
            <a:pPr marL="285750" indent="-285750" algn="just">
              <a:lnSpc>
                <a:spcPct val="200000"/>
              </a:lnSpc>
              <a:buFont typeface="Wingdings" panose="05000000000000000000" pitchFamily="2" charset="2"/>
              <a:buChar char="ü"/>
            </a:pPr>
            <a:r>
              <a:rPr lang="en-US" sz="2000" kern="0" dirty="0"/>
              <a:t>Assistance of your customers 24/7/365 helps you to retain customers for longer period</a:t>
            </a:r>
          </a:p>
          <a:p>
            <a:pPr marL="285750" indent="-285750" algn="just">
              <a:lnSpc>
                <a:spcPct val="200000"/>
              </a:lnSpc>
              <a:buFont typeface="Wingdings" panose="05000000000000000000" pitchFamily="2" charset="2"/>
              <a:buChar char="ü"/>
            </a:pPr>
            <a:r>
              <a:rPr lang="en-US" sz="2000" kern="0" dirty="0">
                <a:solidFill>
                  <a:srgbClr val="00B050"/>
                </a:solidFill>
              </a:rPr>
              <a:t>Solution is to deploy NLP Based AI ChatBOT</a:t>
            </a:r>
            <a:endParaRPr lang="de-DE" sz="2000" kern="0" dirty="0">
              <a:solidFill>
                <a:srgbClr val="00B050"/>
              </a:solidFill>
            </a:endParaRPr>
          </a:p>
        </p:txBody>
      </p:sp>
    </p:spTree>
    <p:extLst>
      <p:ext uri="{BB962C8B-B14F-4D97-AF65-F5344CB8AC3E}">
        <p14:creationId xmlns:p14="http://schemas.microsoft.com/office/powerpoint/2010/main" val="31494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Interactive ChatBOT for Customers Assistance</a:t>
            </a:r>
          </a:p>
        </p:txBody>
      </p:sp>
      <p:grpSp>
        <p:nvGrpSpPr>
          <p:cNvPr id="4" name="Group 3"/>
          <p:cNvGrpSpPr/>
          <p:nvPr/>
        </p:nvGrpSpPr>
        <p:grpSpPr>
          <a:xfrm>
            <a:off x="370611" y="2106468"/>
            <a:ext cx="2105890" cy="2298845"/>
            <a:chOff x="154711" y="2449368"/>
            <a:chExt cx="2105890" cy="2298845"/>
          </a:xfrm>
        </p:grpSpPr>
        <p:sp>
          <p:nvSpPr>
            <p:cNvPr id="15" name="Titel 1"/>
            <p:cNvSpPr txBox="1">
              <a:spLocks/>
            </p:cNvSpPr>
            <p:nvPr/>
          </p:nvSpPr>
          <p:spPr bwMode="auto">
            <a:xfrm>
              <a:off x="154711" y="4011613"/>
              <a:ext cx="2105890" cy="736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buFont typeface="Wingdings" panose="05000000000000000000" pitchFamily="2" charset="2"/>
                <a:buChar char="ü"/>
              </a:pPr>
              <a:r>
                <a:rPr lang="en-US" sz="2000" kern="0" dirty="0"/>
                <a:t>Employee or</a:t>
              </a:r>
            </a:p>
            <a:p>
              <a:pPr marL="285750" indent="-285750" algn="just">
                <a:buFont typeface="Wingdings" panose="05000000000000000000" pitchFamily="2" charset="2"/>
                <a:buChar char="ü"/>
              </a:pPr>
              <a:r>
                <a:rPr lang="en-US" sz="2000" kern="0" dirty="0"/>
                <a:t>Candidate</a:t>
              </a:r>
              <a:endParaRPr lang="de-DE" sz="2000" kern="0" dirty="0"/>
            </a:p>
          </p:txBody>
        </p:sp>
        <p:pic>
          <p:nvPicPr>
            <p:cNvPr id="4098" name="Picture 2" descr="Illustration,Silhouette,Clip art,Reading,Black-and-white #107325 - Free  Icon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855" y="2449368"/>
              <a:ext cx="1562245" cy="15622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p:cNvCxnSpPr/>
          <p:nvPr/>
        </p:nvCxnSpPr>
        <p:spPr bwMode="auto">
          <a:xfrm>
            <a:off x="2131144" y="2702427"/>
            <a:ext cx="1278513"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5" name="Picture 4"/>
          <p:cNvPicPr>
            <a:picLocks noChangeAspect="1"/>
          </p:cNvPicPr>
          <p:nvPr/>
        </p:nvPicPr>
        <p:blipFill>
          <a:blip r:embed="rId4"/>
          <a:stretch>
            <a:fillRect/>
          </a:stretch>
        </p:blipFill>
        <p:spPr>
          <a:xfrm>
            <a:off x="3508801" y="1859867"/>
            <a:ext cx="3092743" cy="2545446"/>
          </a:xfrm>
          <a:prstGeom prst="rect">
            <a:avLst/>
          </a:prstGeom>
        </p:spPr>
      </p:pic>
      <p:cxnSp>
        <p:nvCxnSpPr>
          <p:cNvPr id="9" name="Straight Arrow Connector 8"/>
          <p:cNvCxnSpPr/>
          <p:nvPr/>
        </p:nvCxnSpPr>
        <p:spPr bwMode="auto">
          <a:xfrm flipH="1">
            <a:off x="6601544" y="2701271"/>
            <a:ext cx="662856"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8" name="Group 7"/>
          <p:cNvGrpSpPr/>
          <p:nvPr/>
        </p:nvGrpSpPr>
        <p:grpSpPr>
          <a:xfrm>
            <a:off x="7329744" y="1859867"/>
            <a:ext cx="1425041" cy="1808846"/>
            <a:chOff x="7113844" y="2202767"/>
            <a:chExt cx="1425041" cy="1808846"/>
          </a:xfrm>
        </p:grpSpPr>
        <p:pic>
          <p:nvPicPr>
            <p:cNvPr id="4100" name="Picture 4" descr="Change or Restore Documents Folder Icon in Windows | Tutori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844" y="2202767"/>
              <a:ext cx="1425041" cy="1425041"/>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bwMode="auto">
            <a:xfrm>
              <a:off x="7417944" y="3561336"/>
              <a:ext cx="1115290" cy="45027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kern="0" dirty="0"/>
                <a:t>DATA</a:t>
              </a:r>
            </a:p>
          </p:txBody>
        </p:sp>
      </p:grpSp>
      <p:cxnSp>
        <p:nvCxnSpPr>
          <p:cNvPr id="14" name="Straight Arrow Connector 13"/>
          <p:cNvCxnSpPr/>
          <p:nvPr/>
        </p:nvCxnSpPr>
        <p:spPr bwMode="auto">
          <a:xfrm flipH="1">
            <a:off x="2120943" y="3131434"/>
            <a:ext cx="1278513" cy="115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6" name="Titel 1"/>
          <p:cNvSpPr txBox="1">
            <a:spLocks/>
          </p:cNvSpPr>
          <p:nvPr/>
        </p:nvSpPr>
        <p:spPr bwMode="auto">
          <a:xfrm>
            <a:off x="3746500" y="4180174"/>
            <a:ext cx="2552700" cy="114112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kern="0" dirty="0"/>
              <a:t>Intelligent ChatBOT</a:t>
            </a:r>
          </a:p>
          <a:p>
            <a:pPr algn="just"/>
            <a:r>
              <a:rPr lang="en-US" sz="2000" kern="0" dirty="0"/>
              <a:t>Intent Detection</a:t>
            </a:r>
          </a:p>
          <a:p>
            <a:pPr algn="just"/>
            <a:r>
              <a:rPr lang="en-US" sz="2000" kern="0" dirty="0"/>
              <a:t>Sentiment Analysis</a:t>
            </a:r>
          </a:p>
        </p:txBody>
      </p:sp>
    </p:spTree>
    <p:extLst>
      <p:ext uri="{BB962C8B-B14F-4D97-AF65-F5344CB8AC3E}">
        <p14:creationId xmlns:p14="http://schemas.microsoft.com/office/powerpoint/2010/main" val="34965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Analysis of Customers Reviews</a:t>
            </a:r>
          </a:p>
        </p:txBody>
      </p:sp>
      <p:sp>
        <p:nvSpPr>
          <p:cNvPr id="15" name="Titel 1"/>
          <p:cNvSpPr txBox="1">
            <a:spLocks/>
          </p:cNvSpPr>
          <p:nvPr/>
        </p:nvSpPr>
        <p:spPr bwMode="auto">
          <a:xfrm>
            <a:off x="253856" y="1046778"/>
            <a:ext cx="8624454" cy="238333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150000"/>
              </a:lnSpc>
              <a:buFont typeface="Wingdings" panose="05000000000000000000" pitchFamily="2" charset="2"/>
              <a:buChar char="ü"/>
            </a:pPr>
            <a:r>
              <a:rPr lang="en-US" sz="1800" kern="0" dirty="0"/>
              <a:t>Survey about the processes/ products/ services on weekly/ monthly basis is essential process in big companies</a:t>
            </a:r>
          </a:p>
          <a:p>
            <a:pPr marL="285750" indent="-285750" algn="just">
              <a:lnSpc>
                <a:spcPct val="150000"/>
              </a:lnSpc>
              <a:buFont typeface="Wingdings" panose="05000000000000000000" pitchFamily="2" charset="2"/>
              <a:buChar char="ü"/>
            </a:pPr>
            <a:r>
              <a:rPr lang="en-US" sz="1800" kern="0" dirty="0"/>
              <a:t>Evaluating those reviews is tedious task when you have hundreds of employees or thousands of Customers</a:t>
            </a:r>
          </a:p>
          <a:p>
            <a:pPr marL="285750" indent="-285750" algn="just">
              <a:lnSpc>
                <a:spcPct val="150000"/>
              </a:lnSpc>
              <a:buFont typeface="Wingdings" panose="05000000000000000000" pitchFamily="2" charset="2"/>
              <a:buChar char="ü"/>
            </a:pPr>
            <a:r>
              <a:rPr lang="en-US" sz="1800" kern="0" dirty="0"/>
              <a:t>You can leverage Machine Learning (NLP) to evaluate/ analyze reviews automatically and classify them as Positive, Neutral or Negative Reviews</a:t>
            </a:r>
            <a:endParaRPr lang="de-DE" sz="1800" kern="0" dirty="0"/>
          </a:p>
        </p:txBody>
      </p:sp>
      <p:pic>
        <p:nvPicPr>
          <p:cNvPr id="4" name="Picture 3"/>
          <p:cNvPicPr>
            <a:picLocks noChangeAspect="1"/>
          </p:cNvPicPr>
          <p:nvPr/>
        </p:nvPicPr>
        <p:blipFill>
          <a:blip r:embed="rId3"/>
          <a:stretch>
            <a:fillRect/>
          </a:stretch>
        </p:blipFill>
        <p:spPr>
          <a:xfrm>
            <a:off x="531812" y="3558840"/>
            <a:ext cx="6618288" cy="2824498"/>
          </a:xfrm>
          <a:prstGeom prst="rect">
            <a:avLst/>
          </a:prstGeom>
        </p:spPr>
      </p:pic>
    </p:spTree>
    <p:extLst>
      <p:ext uri="{BB962C8B-B14F-4D97-AF65-F5344CB8AC3E}">
        <p14:creationId xmlns:p14="http://schemas.microsoft.com/office/powerpoint/2010/main" val="191757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SWOT Analysis Model</a:t>
            </a:r>
          </a:p>
        </p:txBody>
      </p:sp>
      <p:sp>
        <p:nvSpPr>
          <p:cNvPr id="15" name="Titel 1"/>
          <p:cNvSpPr txBox="1">
            <a:spLocks/>
          </p:cNvSpPr>
          <p:nvPr/>
        </p:nvSpPr>
        <p:spPr bwMode="auto">
          <a:xfrm>
            <a:off x="233073" y="904587"/>
            <a:ext cx="8584190" cy="33499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150000"/>
              </a:lnSpc>
              <a:buFont typeface="Wingdings" panose="05000000000000000000" pitchFamily="2" charset="2"/>
              <a:buChar char="ü"/>
            </a:pPr>
            <a:r>
              <a:rPr lang="en-US" sz="1800" kern="0" dirty="0"/>
              <a:t>Identifying </a:t>
            </a:r>
            <a:r>
              <a:rPr lang="en-US" sz="1800" kern="0" dirty="0">
                <a:solidFill>
                  <a:srgbClr val="7030A0"/>
                </a:solidFill>
              </a:rPr>
              <a:t>S</a:t>
            </a:r>
            <a:r>
              <a:rPr lang="en-US" sz="1800" kern="0" dirty="0"/>
              <a:t>trength, </a:t>
            </a:r>
            <a:r>
              <a:rPr lang="en-US" sz="1800" kern="0" dirty="0">
                <a:solidFill>
                  <a:srgbClr val="7030A0"/>
                </a:solidFill>
              </a:rPr>
              <a:t>W</a:t>
            </a:r>
            <a:r>
              <a:rPr lang="en-US" sz="1800" kern="0" dirty="0"/>
              <a:t>eaknesses, </a:t>
            </a:r>
            <a:r>
              <a:rPr lang="en-US" sz="1800" kern="0" dirty="0">
                <a:solidFill>
                  <a:srgbClr val="7030A0"/>
                </a:solidFill>
              </a:rPr>
              <a:t>O</a:t>
            </a:r>
            <a:r>
              <a:rPr lang="en-US" sz="1800" kern="0" dirty="0"/>
              <a:t>pportunities and </a:t>
            </a:r>
            <a:r>
              <a:rPr lang="en-US" sz="1800" kern="0" dirty="0">
                <a:solidFill>
                  <a:srgbClr val="7030A0"/>
                </a:solidFill>
              </a:rPr>
              <a:t>T</a:t>
            </a:r>
            <a:r>
              <a:rPr lang="en-US" sz="1800" kern="0" dirty="0"/>
              <a:t>hreats is very important step for any company to survive</a:t>
            </a:r>
          </a:p>
          <a:p>
            <a:pPr marL="285750" indent="-285750" algn="just">
              <a:lnSpc>
                <a:spcPct val="150000"/>
              </a:lnSpc>
              <a:buFont typeface="Wingdings" panose="05000000000000000000" pitchFamily="2" charset="2"/>
              <a:buChar char="ü"/>
            </a:pPr>
            <a:r>
              <a:rPr lang="en-US" sz="1800" kern="0" dirty="0"/>
              <a:t>For that purpose there should be weekly or monthly reviews surveys/ questionnaires about current companies process and suggestions must be asked from customers in order to retain them (avoid churn)</a:t>
            </a:r>
          </a:p>
          <a:p>
            <a:pPr marL="285750" indent="-285750" algn="just">
              <a:lnSpc>
                <a:spcPct val="150000"/>
              </a:lnSpc>
              <a:buFont typeface="Wingdings" panose="05000000000000000000" pitchFamily="2" charset="2"/>
              <a:buChar char="ü"/>
            </a:pPr>
            <a:r>
              <a:rPr lang="en-US" sz="1800" kern="0" dirty="0"/>
              <a:t>The Problem is analyzing the response efficiently and quickly</a:t>
            </a:r>
          </a:p>
          <a:p>
            <a:pPr marL="285750" indent="-285750" algn="just">
              <a:lnSpc>
                <a:spcPct val="150000"/>
              </a:lnSpc>
              <a:buFont typeface="Wingdings" panose="05000000000000000000" pitchFamily="2" charset="2"/>
              <a:buChar char="ü"/>
            </a:pPr>
            <a:r>
              <a:rPr lang="en-US" sz="1800" kern="0" dirty="0"/>
              <a:t>We can develop an AI system which will use Natural Language Processing Tools to analyze automatically the key points</a:t>
            </a:r>
            <a:endParaRPr lang="de-DE" sz="1800" kern="0" dirty="0"/>
          </a:p>
        </p:txBody>
      </p:sp>
      <p:pic>
        <p:nvPicPr>
          <p:cNvPr id="12290" name="Picture 2" descr="6,396 Success Word Cloud Stock Photos, Pictures &amp; Royalty-Free Images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275" y="4310497"/>
            <a:ext cx="4313915" cy="250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2290"/>
                                        </p:tgtEl>
                                        <p:attrNameLst>
                                          <p:attrName>style.visibility</p:attrName>
                                        </p:attrNameLst>
                                      </p:cBhvr>
                                      <p:to>
                                        <p:strVal val="visible"/>
                                      </p:to>
                                    </p:set>
                                    <p:anim calcmode="lin" valueType="num">
                                      <p:cBhvr>
                                        <p:cTn id="27" dur="1000" fill="hold"/>
                                        <p:tgtEl>
                                          <p:spTgt spid="12290"/>
                                        </p:tgtEl>
                                        <p:attrNameLst>
                                          <p:attrName>ppt_w</p:attrName>
                                        </p:attrNameLst>
                                      </p:cBhvr>
                                      <p:tavLst>
                                        <p:tav tm="0">
                                          <p:val>
                                            <p:fltVal val="0"/>
                                          </p:val>
                                        </p:tav>
                                        <p:tav tm="100000">
                                          <p:val>
                                            <p:strVal val="#ppt_w"/>
                                          </p:val>
                                        </p:tav>
                                      </p:tavLst>
                                    </p:anim>
                                    <p:anim calcmode="lin" valueType="num">
                                      <p:cBhvr>
                                        <p:cTn id="28" dur="1000" fill="hold"/>
                                        <p:tgtEl>
                                          <p:spTgt spid="12290"/>
                                        </p:tgtEl>
                                        <p:attrNameLst>
                                          <p:attrName>ppt_h</p:attrName>
                                        </p:attrNameLst>
                                      </p:cBhvr>
                                      <p:tavLst>
                                        <p:tav tm="0">
                                          <p:val>
                                            <p:fltVal val="0"/>
                                          </p:val>
                                        </p:tav>
                                        <p:tav tm="100000">
                                          <p:val>
                                            <p:strVal val="#ppt_h"/>
                                          </p:val>
                                        </p:tav>
                                      </p:tavLst>
                                    </p:anim>
                                    <p:anim calcmode="lin" valueType="num">
                                      <p:cBhvr>
                                        <p:cTn id="29" dur="1000" fill="hold"/>
                                        <p:tgtEl>
                                          <p:spTgt spid="12290"/>
                                        </p:tgtEl>
                                        <p:attrNameLst>
                                          <p:attrName>style.rotation</p:attrName>
                                        </p:attrNameLst>
                                      </p:cBhvr>
                                      <p:tavLst>
                                        <p:tav tm="0">
                                          <p:val>
                                            <p:fltVal val="90"/>
                                          </p:val>
                                        </p:tav>
                                        <p:tav tm="100000">
                                          <p:val>
                                            <p:fltVal val="0"/>
                                          </p:val>
                                        </p:tav>
                                      </p:tavLst>
                                    </p:anim>
                                    <p:animEffect transition="in" filter="fade">
                                      <p:cBhvr>
                                        <p:cTn id="30"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Workforce Analytics And Planning</a:t>
            </a:r>
          </a:p>
        </p:txBody>
      </p:sp>
      <p:sp>
        <p:nvSpPr>
          <p:cNvPr id="15" name="Titel 1"/>
          <p:cNvSpPr txBox="1">
            <a:spLocks/>
          </p:cNvSpPr>
          <p:nvPr/>
        </p:nvSpPr>
        <p:spPr bwMode="auto">
          <a:xfrm>
            <a:off x="253856" y="1046778"/>
            <a:ext cx="8624454" cy="20647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lnSpc>
                <a:spcPct val="200000"/>
              </a:lnSpc>
            </a:pPr>
            <a:r>
              <a:rPr lang="en-US" sz="1800" kern="0" dirty="0"/>
              <a:t>This is another way of understanding the key needs of an organization. It deals with size, type, experience, knowledge and other such attributes that are important for enhancing the overall efficiency of an organization. This will help to maximize the throughput and ensure future business success.</a:t>
            </a:r>
            <a:endParaRPr lang="de-DE" sz="1800" kern="0" dirty="0"/>
          </a:p>
        </p:txBody>
      </p:sp>
      <p:pic>
        <p:nvPicPr>
          <p:cNvPr id="4" name="Picture 3"/>
          <p:cNvPicPr>
            <a:picLocks noChangeAspect="1"/>
          </p:cNvPicPr>
          <p:nvPr/>
        </p:nvPicPr>
        <p:blipFill>
          <a:blip r:embed="rId3"/>
          <a:stretch>
            <a:fillRect/>
          </a:stretch>
        </p:blipFill>
        <p:spPr>
          <a:xfrm>
            <a:off x="0" y="3111500"/>
            <a:ext cx="9144000" cy="3746500"/>
          </a:xfrm>
          <a:prstGeom prst="rect">
            <a:avLst/>
          </a:prstGeom>
        </p:spPr>
      </p:pic>
    </p:spTree>
    <p:extLst>
      <p:ext uri="{BB962C8B-B14F-4D97-AF65-F5344CB8AC3E}">
        <p14:creationId xmlns:p14="http://schemas.microsoft.com/office/powerpoint/2010/main" val="359716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Other Possible Use Cases</a:t>
            </a:r>
          </a:p>
        </p:txBody>
      </p:sp>
      <p:sp>
        <p:nvSpPr>
          <p:cNvPr id="15" name="Titel 1"/>
          <p:cNvSpPr txBox="1">
            <a:spLocks/>
          </p:cNvSpPr>
          <p:nvPr/>
        </p:nvSpPr>
        <p:spPr bwMode="auto">
          <a:xfrm>
            <a:off x="192809" y="719859"/>
            <a:ext cx="8624454" cy="56080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buFont typeface="Wingdings" panose="05000000000000000000" pitchFamily="2" charset="2"/>
              <a:buChar char="ü"/>
            </a:pPr>
            <a:r>
              <a:rPr lang="en-US" sz="1800" kern="0" dirty="0">
                <a:solidFill>
                  <a:schemeClr val="accent2">
                    <a:lumMod val="75000"/>
                  </a:schemeClr>
                </a:solidFill>
              </a:rPr>
              <a:t>Project Hours Prediction</a:t>
            </a:r>
          </a:p>
          <a:p>
            <a:pPr marL="742950" lvl="1" indent="-285750" algn="just">
              <a:buFont typeface="Wingdings" panose="05000000000000000000" pitchFamily="2" charset="2"/>
              <a:buChar char="Ø"/>
            </a:pPr>
            <a:r>
              <a:rPr lang="en-US" sz="1800" b="0" kern="0" dirty="0">
                <a:solidFill>
                  <a:schemeClr val="accent2">
                    <a:lumMod val="75000"/>
                  </a:schemeClr>
                </a:solidFill>
              </a:rPr>
              <a:t>Using Past Data Train a Machine Learning that will predict the number of hours required to complete a project.</a:t>
            </a:r>
          </a:p>
          <a:p>
            <a:pPr marL="285750" indent="-285750" algn="just">
              <a:buFont typeface="Wingdings" panose="05000000000000000000" pitchFamily="2" charset="2"/>
              <a:buChar char="ü"/>
            </a:pPr>
            <a:r>
              <a:rPr lang="en-US" sz="1800" kern="0" dirty="0">
                <a:solidFill>
                  <a:srgbClr val="00B050"/>
                </a:solidFill>
              </a:rPr>
              <a:t>Project Team Members Prediction</a:t>
            </a:r>
          </a:p>
          <a:p>
            <a:pPr marL="742950" lvl="1" indent="-285750" algn="just">
              <a:buFont typeface="Wingdings" panose="05000000000000000000" pitchFamily="2" charset="2"/>
              <a:buChar char="Ø"/>
            </a:pPr>
            <a:r>
              <a:rPr lang="en-US" sz="1800" b="0" kern="0" dirty="0">
                <a:solidFill>
                  <a:srgbClr val="00B050"/>
                </a:solidFill>
              </a:rPr>
              <a:t>Using Past Data Train a Machine Learning that will predict the number of people in a team required to complete a project.</a:t>
            </a:r>
          </a:p>
          <a:p>
            <a:pPr marL="285750" indent="-285750" algn="just">
              <a:buFont typeface="Wingdings" panose="05000000000000000000" pitchFamily="2" charset="2"/>
              <a:buChar char="ü"/>
            </a:pPr>
            <a:r>
              <a:rPr lang="en-US" sz="1800" kern="0" dirty="0">
                <a:solidFill>
                  <a:srgbClr val="0070C0"/>
                </a:solidFill>
              </a:rPr>
              <a:t>Cost Management</a:t>
            </a:r>
          </a:p>
          <a:p>
            <a:pPr marL="742950" lvl="1" indent="-285750" algn="just">
              <a:buFont typeface="Wingdings" panose="05000000000000000000" pitchFamily="2" charset="2"/>
              <a:buChar char="Ø"/>
            </a:pPr>
            <a:r>
              <a:rPr lang="en-US" sz="1800" b="0" kern="0" dirty="0">
                <a:solidFill>
                  <a:srgbClr val="0070C0"/>
                </a:solidFill>
              </a:rPr>
              <a:t>In our experience, Data Science has helped tremendously in optimizing and controlling costs incurred to an organization. Analytics helps manage costs incurred during recruitment, onboarding, training and managing remuneration.</a:t>
            </a:r>
          </a:p>
          <a:p>
            <a:pPr marL="285750" indent="-285750" algn="just">
              <a:buFont typeface="Wingdings" panose="05000000000000000000" pitchFamily="2" charset="2"/>
              <a:buChar char="ü"/>
            </a:pPr>
            <a:r>
              <a:rPr lang="en-US" sz="1800" kern="0" dirty="0">
                <a:solidFill>
                  <a:srgbClr val="C00000"/>
                </a:solidFill>
              </a:rPr>
              <a:t>COMPENSATION &amp; BENEFITS</a:t>
            </a:r>
          </a:p>
          <a:p>
            <a:pPr marL="742950" lvl="1" indent="-285750" algn="just">
              <a:buFont typeface="Wingdings" panose="05000000000000000000" pitchFamily="2" charset="2"/>
              <a:buChar char="Ø"/>
            </a:pPr>
            <a:r>
              <a:rPr lang="en-US" sz="1800" b="0" kern="0" dirty="0">
                <a:solidFill>
                  <a:srgbClr val="C00000"/>
                </a:solidFill>
              </a:rPr>
              <a:t>In our experience, allowing employees to partake in the decisions regarding benefits such as Work from Home, insurance policies, holidays and sick leaves, and training services optimizes employee engagement. HR functions such as employee absenteeism, engagement and attrition can be monitored using HR Analytics function. Data science will help you identify key drivers that will retain and reward the right talent while boosting your organization’s bottom line.</a:t>
            </a:r>
          </a:p>
        </p:txBody>
      </p:sp>
    </p:spTree>
    <p:extLst>
      <p:ext uri="{BB962C8B-B14F-4D97-AF65-F5344CB8AC3E}">
        <p14:creationId xmlns:p14="http://schemas.microsoft.com/office/powerpoint/2010/main" val="16727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xEl>
                                              <p:pRg st="2" end="2"/>
                                            </p:txEl>
                                          </p:spTgt>
                                        </p:tgtEl>
                                        <p:attrNameLst>
                                          <p:attrName>style.visibility</p:attrName>
                                        </p:attrNameLst>
                                      </p:cBhvr>
                                      <p:to>
                                        <p:strVal val="visible"/>
                                      </p:to>
                                    </p:set>
                                    <p:animEffect transition="in" filter="wipe(left)">
                                      <p:cBhvr>
                                        <p:cTn id="16" dur="500"/>
                                        <p:tgtEl>
                                          <p:spTgt spid="1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wipe(left)">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
                                            <p:txEl>
                                              <p:pRg st="6" end="6"/>
                                            </p:txEl>
                                          </p:spTgt>
                                        </p:tgtEl>
                                        <p:attrNameLst>
                                          <p:attrName>style.visibility</p:attrName>
                                        </p:attrNameLst>
                                      </p:cBhvr>
                                      <p:to>
                                        <p:strVal val="visible"/>
                                      </p:to>
                                    </p:set>
                                    <p:animEffect transition="in" filter="wipe(left)">
                                      <p:cBhvr>
                                        <p:cTn id="34" dur="500"/>
                                        <p:tgtEl>
                                          <p:spTgt spid="1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112855" y="211281"/>
            <a:ext cx="8523145" cy="609600"/>
          </a:xfrm>
        </p:spPr>
        <p:txBody>
          <a:bodyPr/>
          <a:lstStyle/>
          <a:p>
            <a:pPr algn="ctr"/>
            <a:r>
              <a:rPr lang="de-DE" dirty="0"/>
              <a:t>Why Artificial Intelligence with ERP?</a:t>
            </a:r>
          </a:p>
        </p:txBody>
      </p:sp>
      <p:sp>
        <p:nvSpPr>
          <p:cNvPr id="3" name="Rectangle 2"/>
          <p:cNvSpPr/>
          <p:nvPr/>
        </p:nvSpPr>
        <p:spPr>
          <a:xfrm>
            <a:off x="266700" y="1228398"/>
            <a:ext cx="8737600" cy="5078313"/>
          </a:xfrm>
          <a:prstGeom prst="rect">
            <a:avLst/>
          </a:prstGeom>
        </p:spPr>
        <p:txBody>
          <a:bodyPr wrap="square">
            <a:spAutoFit/>
          </a:bodyPr>
          <a:lstStyle/>
          <a:p>
            <a:pPr algn="just">
              <a:lnSpc>
                <a:spcPct val="150000"/>
              </a:lnSpc>
            </a:pPr>
            <a:r>
              <a:rPr lang="en-US" sz="2400" b="1" dirty="0">
                <a:solidFill>
                  <a:srgbClr val="C00000"/>
                </a:solidFill>
                <a:latin typeface="Arial" panose="020B0604020202020204" pitchFamily="34" charset="0"/>
                <a:cs typeface="Arial" panose="020B0604020202020204" pitchFamily="34" charset="0"/>
              </a:rPr>
              <a:t>Enterprise resource planning (ERP) </a:t>
            </a:r>
            <a:r>
              <a:rPr lang="en-US" sz="2400" dirty="0">
                <a:solidFill>
                  <a:srgbClr val="3A3A3A"/>
                </a:solidFill>
                <a:latin typeface="Arial" panose="020B0604020202020204" pitchFamily="34" charset="0"/>
                <a:cs typeface="Arial" panose="020B0604020202020204" pitchFamily="34" charset="0"/>
              </a:rPr>
              <a:t>systems help organizations </a:t>
            </a:r>
            <a:r>
              <a:rPr lang="en-US" sz="2400" dirty="0">
                <a:solidFill>
                  <a:srgbClr val="C00000"/>
                </a:solidFill>
                <a:latin typeface="Arial" panose="020B0604020202020204" pitchFamily="34" charset="0"/>
                <a:cs typeface="Arial" panose="020B0604020202020204" pitchFamily="34" charset="0"/>
              </a:rPr>
              <a:t>manage and connect daily business processes </a:t>
            </a:r>
            <a:r>
              <a:rPr lang="en-US" sz="2400" dirty="0">
                <a:solidFill>
                  <a:srgbClr val="3A3A3A"/>
                </a:solidFill>
                <a:latin typeface="Arial" panose="020B0604020202020204" pitchFamily="34" charset="0"/>
                <a:cs typeface="Arial" panose="020B0604020202020204" pitchFamily="34" charset="0"/>
              </a:rPr>
              <a:t>in various fields such as </a:t>
            </a:r>
            <a:r>
              <a:rPr lang="en-US" sz="2400" dirty="0">
                <a:solidFill>
                  <a:srgbClr val="0070C0"/>
                </a:solidFill>
                <a:latin typeface="Arial" panose="020B0604020202020204" pitchFamily="34" charset="0"/>
                <a:cs typeface="Arial" panose="020B0604020202020204" pitchFamily="34" charset="0"/>
              </a:rPr>
              <a:t>finance</a:t>
            </a:r>
            <a:r>
              <a:rPr lang="en-US" sz="2400" dirty="0">
                <a:solidFill>
                  <a:srgbClr val="3A3A3A"/>
                </a:solidFill>
                <a:latin typeface="Arial" panose="020B0604020202020204" pitchFamily="34" charset="0"/>
                <a:cs typeface="Arial" panose="020B0604020202020204" pitchFamily="34" charset="0"/>
              </a:rPr>
              <a:t> (financial analysis, procurement, accounting), </a:t>
            </a:r>
            <a:r>
              <a:rPr lang="en-US" sz="2400" dirty="0">
                <a:solidFill>
                  <a:srgbClr val="0070C0"/>
                </a:solidFill>
                <a:latin typeface="Arial" panose="020B0604020202020204" pitchFamily="34" charset="0"/>
                <a:cs typeface="Arial" panose="020B0604020202020204" pitchFamily="34" charset="0"/>
              </a:rPr>
              <a:t>operations</a:t>
            </a:r>
            <a:r>
              <a:rPr lang="en-US" sz="2400" dirty="0">
                <a:solidFill>
                  <a:srgbClr val="3A3A3A"/>
                </a:solidFill>
                <a:latin typeface="Arial" panose="020B0604020202020204" pitchFamily="34" charset="0"/>
                <a:cs typeface="Arial" panose="020B0604020202020204" pitchFamily="34" charset="0"/>
              </a:rPr>
              <a:t> (supply chain management and planning, inventory management) and </a:t>
            </a:r>
            <a:r>
              <a:rPr lang="en-US" sz="2400" dirty="0">
                <a:solidFill>
                  <a:srgbClr val="0070C0"/>
                </a:solidFill>
                <a:latin typeface="Arial" panose="020B0604020202020204" pitchFamily="34" charset="0"/>
                <a:cs typeface="Arial" panose="020B0604020202020204" pitchFamily="34" charset="0"/>
              </a:rPr>
              <a:t>human resource management</a:t>
            </a:r>
            <a:r>
              <a:rPr lang="en-US" sz="2400" dirty="0">
                <a:solidFill>
                  <a:srgbClr val="3A3A3A"/>
                </a:solidFill>
                <a:latin typeface="Arial" panose="020B0604020202020204" pitchFamily="34" charset="0"/>
                <a:cs typeface="Arial" panose="020B0604020202020204" pitchFamily="34" charset="0"/>
              </a:rPr>
              <a:t> (workforce planning and management).</a:t>
            </a:r>
          </a:p>
          <a:p>
            <a:pPr algn="just">
              <a:lnSpc>
                <a:spcPct val="150000"/>
              </a:lnSpc>
            </a:pPr>
            <a:r>
              <a:rPr lang="en-US" sz="2400" dirty="0">
                <a:solidFill>
                  <a:srgbClr val="00B050"/>
                </a:solidFill>
                <a:latin typeface="Arial" panose="020B0604020202020204" pitchFamily="34" charset="0"/>
                <a:cs typeface="Arial" panose="020B0604020202020204" pitchFamily="34" charset="0"/>
              </a:rPr>
              <a:t>AI-enabled ERP solutions help businesses streamline ERP processes with applications such as ML models and conversational AI systems</a:t>
            </a:r>
            <a:r>
              <a:rPr lang="en-US" sz="2400" dirty="0">
                <a:solidFill>
                  <a:srgbClr val="3A3A3A"/>
                </a:solidFill>
                <a:latin typeface="Arial" panose="020B0604020202020204" pitchFamily="34" charset="0"/>
                <a:cs typeface="Arial" panose="020B0604020202020204" pitchFamily="34" charset="0"/>
              </a:rPr>
              <a:t>.</a:t>
            </a:r>
            <a:endParaRPr lang="en-US" sz="2400" b="0" i="0" dirty="0">
              <a:solidFill>
                <a:srgbClr val="3A3A3A"/>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217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1" end="1"/>
                                            </p:txEl>
                                          </p:spTgt>
                                        </p:tgtEl>
                                      </p:cBhvr>
                                    </p:animEffect>
                                    <p:animScale>
                                      <p:cBhvr>
                                        <p:cTn id="7"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Technical Steps</a:t>
            </a:r>
          </a:p>
        </p:txBody>
      </p:sp>
      <p:pic>
        <p:nvPicPr>
          <p:cNvPr id="1026" name="Picture 2" descr="https://tenthpin.com/media/data-scientists-er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10" y="956541"/>
            <a:ext cx="8478983" cy="442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42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Technical Steps</a:t>
            </a:r>
          </a:p>
        </p:txBody>
      </p:sp>
      <p:sp>
        <p:nvSpPr>
          <p:cNvPr id="15" name="Titel 1"/>
          <p:cNvSpPr txBox="1">
            <a:spLocks/>
          </p:cNvSpPr>
          <p:nvPr/>
        </p:nvSpPr>
        <p:spPr bwMode="auto">
          <a:xfrm>
            <a:off x="192809" y="775854"/>
            <a:ext cx="8624454" cy="57952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200000"/>
              </a:lnSpc>
              <a:buFont typeface="Wingdings" panose="05000000000000000000" pitchFamily="2" charset="2"/>
              <a:buChar char="ü"/>
            </a:pPr>
            <a:r>
              <a:rPr lang="en-US" sz="2400" kern="0" dirty="0"/>
              <a:t>Data Collection from Multiple Sources</a:t>
            </a:r>
          </a:p>
          <a:p>
            <a:pPr marL="285750" indent="-285750" algn="just">
              <a:lnSpc>
                <a:spcPct val="200000"/>
              </a:lnSpc>
              <a:buFont typeface="Wingdings" panose="05000000000000000000" pitchFamily="2" charset="2"/>
              <a:buChar char="ü"/>
            </a:pPr>
            <a:r>
              <a:rPr lang="en-US" sz="2400" kern="0" dirty="0"/>
              <a:t>Data Pre-processing</a:t>
            </a:r>
          </a:p>
          <a:p>
            <a:pPr marL="285750" indent="-285750" algn="just">
              <a:lnSpc>
                <a:spcPct val="200000"/>
              </a:lnSpc>
              <a:buFont typeface="Wingdings" panose="05000000000000000000" pitchFamily="2" charset="2"/>
              <a:buChar char="ü"/>
            </a:pPr>
            <a:r>
              <a:rPr lang="en-US" sz="2400" kern="0" dirty="0"/>
              <a:t>Machine Learning Modeling</a:t>
            </a:r>
          </a:p>
          <a:p>
            <a:pPr marL="285750" indent="-285750" algn="just">
              <a:lnSpc>
                <a:spcPct val="200000"/>
              </a:lnSpc>
              <a:buFont typeface="Wingdings" panose="05000000000000000000" pitchFamily="2" charset="2"/>
              <a:buChar char="ü"/>
            </a:pPr>
            <a:r>
              <a:rPr lang="en-US" sz="2400" kern="0" dirty="0"/>
              <a:t>Models Deployment</a:t>
            </a:r>
          </a:p>
          <a:p>
            <a:pPr marL="285750" indent="-285750" algn="just">
              <a:lnSpc>
                <a:spcPct val="200000"/>
              </a:lnSpc>
              <a:buFont typeface="Wingdings" panose="05000000000000000000" pitchFamily="2" charset="2"/>
              <a:buChar char="ü"/>
            </a:pPr>
            <a:r>
              <a:rPr lang="en-US" sz="2400" kern="0" dirty="0"/>
              <a:t>End Users Systems</a:t>
            </a:r>
          </a:p>
          <a:p>
            <a:pPr marL="914400" lvl="1" indent="-457200" algn="just">
              <a:lnSpc>
                <a:spcPct val="200000"/>
              </a:lnSpc>
              <a:buFont typeface="Wingdings" panose="05000000000000000000" pitchFamily="2" charset="2"/>
              <a:buChar char="Ø"/>
            </a:pPr>
            <a:r>
              <a:rPr lang="en-US" sz="2400" kern="0" dirty="0"/>
              <a:t>Dashboards for HR</a:t>
            </a:r>
          </a:p>
          <a:p>
            <a:pPr marL="914400" lvl="1" indent="-457200" algn="just">
              <a:lnSpc>
                <a:spcPct val="200000"/>
              </a:lnSpc>
              <a:buFont typeface="Wingdings" panose="05000000000000000000" pitchFamily="2" charset="2"/>
              <a:buChar char="Ø"/>
            </a:pPr>
            <a:r>
              <a:rPr lang="en-US" sz="2400" kern="0" dirty="0"/>
              <a:t>Dashboards for Employees</a:t>
            </a:r>
          </a:p>
          <a:p>
            <a:pPr marL="914400" lvl="1" indent="-457200" algn="just">
              <a:lnSpc>
                <a:spcPct val="200000"/>
              </a:lnSpc>
              <a:buFont typeface="Wingdings" panose="05000000000000000000" pitchFamily="2" charset="2"/>
              <a:buChar char="Ø"/>
            </a:pPr>
            <a:r>
              <a:rPr lang="en-US" sz="2400" kern="0" dirty="0"/>
              <a:t>AI Services/ Notifications etc.</a:t>
            </a:r>
          </a:p>
        </p:txBody>
      </p:sp>
    </p:spTree>
    <p:extLst>
      <p:ext uri="{BB962C8B-B14F-4D97-AF65-F5344CB8AC3E}">
        <p14:creationId xmlns:p14="http://schemas.microsoft.com/office/powerpoint/2010/main" val="2169542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en-US" dirty="0"/>
              <a:t>Data Science Use Cases in HR</a:t>
            </a:r>
          </a:p>
        </p:txBody>
      </p:sp>
      <p:pic>
        <p:nvPicPr>
          <p:cNvPr id="4" name="Picture 3"/>
          <p:cNvPicPr>
            <a:picLocks noChangeAspect="1"/>
          </p:cNvPicPr>
          <p:nvPr/>
        </p:nvPicPr>
        <p:blipFill>
          <a:blip r:embed="rId3"/>
          <a:stretch>
            <a:fillRect/>
          </a:stretch>
        </p:blipFill>
        <p:spPr>
          <a:xfrm>
            <a:off x="741577" y="1538876"/>
            <a:ext cx="7649010" cy="3912808"/>
          </a:xfrm>
          <a:prstGeom prst="rect">
            <a:avLst/>
          </a:prstGeom>
        </p:spPr>
      </p:pic>
    </p:spTree>
    <p:extLst>
      <p:ext uri="{BB962C8B-B14F-4D97-AF65-F5344CB8AC3E}">
        <p14:creationId xmlns:p14="http://schemas.microsoft.com/office/powerpoint/2010/main" val="303559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112855" y="211281"/>
            <a:ext cx="8523145" cy="609600"/>
          </a:xfrm>
        </p:spPr>
        <p:txBody>
          <a:bodyPr/>
          <a:lstStyle/>
          <a:p>
            <a:pPr algn="ctr"/>
            <a:r>
              <a:rPr lang="de-DE" dirty="0"/>
              <a:t>Enterprise Resource Planning</a:t>
            </a:r>
          </a:p>
        </p:txBody>
      </p:sp>
      <p:pic>
        <p:nvPicPr>
          <p:cNvPr id="2052" name="Picture 4" descr="https://upload.wikimedia.org/wikipedia/commons/1/12/ERP_Modu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Data Science Use Cases in Sales</a:t>
            </a:r>
          </a:p>
        </p:txBody>
      </p:sp>
      <p:sp>
        <p:nvSpPr>
          <p:cNvPr id="13" name="Titel 1"/>
          <p:cNvSpPr txBox="1">
            <a:spLocks/>
          </p:cNvSpPr>
          <p:nvPr/>
        </p:nvSpPr>
        <p:spPr bwMode="auto">
          <a:xfrm>
            <a:off x="237546" y="918440"/>
            <a:ext cx="8906454" cy="48756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nSpc>
                <a:spcPct val="250000"/>
              </a:lnSpc>
              <a:buFont typeface="Wingdings" panose="05000000000000000000" pitchFamily="2" charset="2"/>
              <a:buChar char="ü"/>
            </a:pPr>
            <a:r>
              <a:rPr lang="en-US" sz="1800" dirty="0">
                <a:solidFill>
                  <a:schemeClr val="bg2">
                    <a:lumMod val="60000"/>
                    <a:lumOff val="40000"/>
                  </a:schemeClr>
                </a:solidFill>
              </a:rPr>
              <a:t>Demand/ Sales Forecasting (</a:t>
            </a:r>
            <a:r>
              <a:rPr lang="en-US" sz="1800" dirty="0">
                <a:solidFill>
                  <a:srgbClr val="C00000"/>
                </a:solidFill>
              </a:rPr>
              <a:t>Region Wise Demand of DANA product such as light vehicle, Commercial Vehicle and Off-Highway</a:t>
            </a:r>
            <a:r>
              <a:rPr lang="en-US" sz="1800" dirty="0">
                <a:solidFill>
                  <a:schemeClr val="bg2">
                    <a:lumMod val="60000"/>
                    <a:lumOff val="40000"/>
                  </a:schemeClr>
                </a:solidFill>
              </a:rPr>
              <a:t>)</a:t>
            </a:r>
          </a:p>
          <a:p>
            <a:pPr marL="285750" indent="-285750">
              <a:lnSpc>
                <a:spcPct val="250000"/>
              </a:lnSpc>
              <a:buFont typeface="Wingdings" panose="05000000000000000000" pitchFamily="2" charset="2"/>
              <a:buChar char="ü"/>
            </a:pPr>
            <a:r>
              <a:rPr lang="en-US" sz="1800" dirty="0">
                <a:solidFill>
                  <a:schemeClr val="accent3">
                    <a:lumMod val="50000"/>
                  </a:schemeClr>
                </a:solidFill>
              </a:rPr>
              <a:t>Advance Analytics of Sales Teams (</a:t>
            </a:r>
            <a:r>
              <a:rPr lang="en-US" sz="1800" dirty="0">
                <a:solidFill>
                  <a:srgbClr val="92D050"/>
                </a:solidFill>
              </a:rPr>
              <a:t>Optimization Process</a:t>
            </a:r>
            <a:r>
              <a:rPr lang="en-US" sz="1800" dirty="0">
                <a:solidFill>
                  <a:schemeClr val="accent3">
                    <a:lumMod val="50000"/>
                  </a:schemeClr>
                </a:solidFill>
              </a:rPr>
              <a:t>)</a:t>
            </a:r>
          </a:p>
          <a:p>
            <a:pPr marL="285750" indent="-285750">
              <a:lnSpc>
                <a:spcPct val="250000"/>
              </a:lnSpc>
              <a:buFont typeface="Wingdings" panose="05000000000000000000" pitchFamily="2" charset="2"/>
              <a:buChar char="ü"/>
            </a:pPr>
            <a:r>
              <a:rPr lang="en-US" sz="1800" dirty="0">
                <a:solidFill>
                  <a:schemeClr val="accent2">
                    <a:lumMod val="75000"/>
                  </a:schemeClr>
                </a:solidFill>
              </a:rPr>
              <a:t>Customer Segmentation (</a:t>
            </a:r>
            <a:r>
              <a:rPr lang="en-US" sz="1800" dirty="0">
                <a:solidFill>
                  <a:schemeClr val="accent5">
                    <a:lumMod val="50000"/>
                  </a:schemeClr>
                </a:solidFill>
              </a:rPr>
              <a:t>Region Wise, Category Wise, Spending Behavior</a:t>
            </a:r>
            <a:r>
              <a:rPr lang="en-US" sz="1800" dirty="0">
                <a:solidFill>
                  <a:schemeClr val="accent2">
                    <a:lumMod val="75000"/>
                  </a:schemeClr>
                </a:solidFill>
              </a:rPr>
              <a:t>) for better Sales Strategies</a:t>
            </a:r>
          </a:p>
          <a:p>
            <a:pPr marL="285750" indent="-285750">
              <a:lnSpc>
                <a:spcPct val="250000"/>
              </a:lnSpc>
              <a:buFont typeface="Wingdings" panose="05000000000000000000" pitchFamily="2" charset="2"/>
              <a:buChar char="ü"/>
            </a:pPr>
            <a:r>
              <a:rPr lang="en-US" sz="1800" dirty="0">
                <a:solidFill>
                  <a:schemeClr val="bg2">
                    <a:lumMod val="75000"/>
                  </a:schemeClr>
                </a:solidFill>
              </a:rPr>
              <a:t>Customers’ Churn Analysis </a:t>
            </a:r>
            <a:r>
              <a:rPr lang="en-US" sz="1800" dirty="0">
                <a:solidFill>
                  <a:schemeClr val="accent3">
                    <a:lumMod val="50000"/>
                  </a:schemeClr>
                </a:solidFill>
              </a:rPr>
              <a:t>(</a:t>
            </a:r>
            <a:r>
              <a:rPr lang="en-US" sz="1800" dirty="0">
                <a:solidFill>
                  <a:srgbClr val="0065BD"/>
                </a:solidFill>
              </a:rPr>
              <a:t>Customers’ Retention Efforts</a:t>
            </a:r>
            <a:r>
              <a:rPr lang="en-US" sz="1800" dirty="0">
                <a:solidFill>
                  <a:schemeClr val="accent3">
                    <a:lumMod val="50000"/>
                  </a:schemeClr>
                </a:solidFill>
              </a:rPr>
              <a:t>)</a:t>
            </a:r>
          </a:p>
          <a:p>
            <a:pPr marL="285750" indent="-285750">
              <a:lnSpc>
                <a:spcPct val="250000"/>
              </a:lnSpc>
              <a:buFont typeface="Wingdings" panose="05000000000000000000" pitchFamily="2" charset="2"/>
              <a:buChar char="ü"/>
            </a:pPr>
            <a:r>
              <a:rPr lang="en-US" sz="1800" dirty="0">
                <a:solidFill>
                  <a:schemeClr val="accent4">
                    <a:lumMod val="65000"/>
                    <a:lumOff val="35000"/>
                  </a:schemeClr>
                </a:solidFill>
              </a:rPr>
              <a:t>Opinion Mining for Potential Market</a:t>
            </a:r>
          </a:p>
        </p:txBody>
      </p:sp>
    </p:spTree>
    <p:extLst>
      <p:ext uri="{BB962C8B-B14F-4D97-AF65-F5344CB8AC3E}">
        <p14:creationId xmlns:p14="http://schemas.microsoft.com/office/powerpoint/2010/main" val="41654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Demand/ Sales Forcasting using ML</a:t>
            </a:r>
          </a:p>
        </p:txBody>
      </p:sp>
      <p:sp>
        <p:nvSpPr>
          <p:cNvPr id="13" name="Titel 1"/>
          <p:cNvSpPr txBox="1">
            <a:spLocks/>
          </p:cNvSpPr>
          <p:nvPr/>
        </p:nvSpPr>
        <p:spPr bwMode="auto">
          <a:xfrm>
            <a:off x="164810" y="848591"/>
            <a:ext cx="8713499" cy="545060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200000"/>
              </a:lnSpc>
              <a:buFont typeface="Wingdings" panose="05000000000000000000" pitchFamily="2" charset="2"/>
              <a:buChar char="ü"/>
            </a:pPr>
            <a:r>
              <a:rPr lang="en-US" sz="1600" dirty="0">
                <a:solidFill>
                  <a:srgbClr val="0070C0"/>
                </a:solidFill>
              </a:rPr>
              <a:t>ERP systems contain extensive data about sales. DS can help in finding trends that helps the company to understand and determine the timing of ordering more products or raw material and which offering will most likely sell in the next season. </a:t>
            </a:r>
          </a:p>
          <a:p>
            <a:pPr marL="285750" indent="-285750" algn="just">
              <a:lnSpc>
                <a:spcPct val="200000"/>
              </a:lnSpc>
              <a:buFont typeface="Wingdings" panose="05000000000000000000" pitchFamily="2" charset="2"/>
              <a:buChar char="ü"/>
            </a:pPr>
            <a:r>
              <a:rPr lang="en-US" sz="1600" dirty="0">
                <a:solidFill>
                  <a:schemeClr val="accent6">
                    <a:lumMod val="75000"/>
                  </a:schemeClr>
                </a:solidFill>
              </a:rPr>
              <a:t>Seasonality factors can be discovered that guides the key users in Inventory Management, for example. In manufacturing these advantages can be used to predict prices, determine amount of supplies to be purchased, manpower required, etc</a:t>
            </a:r>
            <a:r>
              <a:rPr lang="en-US" sz="1600" dirty="0">
                <a:solidFill>
                  <a:srgbClr val="0070C0"/>
                </a:solidFill>
              </a:rPr>
              <a:t>. </a:t>
            </a:r>
          </a:p>
          <a:p>
            <a:pPr marL="285750" indent="-285750" algn="just">
              <a:lnSpc>
                <a:spcPct val="200000"/>
              </a:lnSpc>
              <a:buFont typeface="Wingdings" panose="05000000000000000000" pitchFamily="2" charset="2"/>
              <a:buChar char="ü"/>
            </a:pPr>
            <a:r>
              <a:rPr lang="en-US" sz="1600" dirty="0">
                <a:solidFill>
                  <a:srgbClr val="00B050"/>
                </a:solidFill>
              </a:rPr>
              <a:t>In DANA, forecasting of products of Light Vehicle (Passenger Car, Light Truck, SUV/CUV),  Commercial Vehicle (</a:t>
            </a:r>
            <a:r>
              <a:rPr lang="en-US" sz="1600" dirty="0" err="1">
                <a:solidFill>
                  <a:srgbClr val="00B050"/>
                </a:solidFill>
              </a:rPr>
              <a:t>Linehaul</a:t>
            </a:r>
            <a:r>
              <a:rPr lang="en-US" sz="1600" dirty="0">
                <a:solidFill>
                  <a:srgbClr val="00B050"/>
                </a:solidFill>
              </a:rPr>
              <a:t>, Heavy-Haul, Medium-Duty, Vocational) and Off-Highway (Motors, Inverters, and On-Engine Generators, Systems Solutions, Axles and Drives, Transmissions and Electronic Controls, </a:t>
            </a:r>
            <a:r>
              <a:rPr lang="en-US" sz="1600" dirty="0" err="1">
                <a:solidFill>
                  <a:srgbClr val="00B050"/>
                </a:solidFill>
              </a:rPr>
              <a:t>Driveshafts</a:t>
            </a:r>
            <a:r>
              <a:rPr lang="en-US" sz="1600" dirty="0">
                <a:solidFill>
                  <a:srgbClr val="00B050"/>
                </a:solidFill>
              </a:rPr>
              <a:t>, Custom Gears and Shifting Solutions, Motion Systems)</a:t>
            </a:r>
          </a:p>
        </p:txBody>
      </p:sp>
    </p:spTree>
    <p:extLst>
      <p:ext uri="{BB962C8B-B14F-4D97-AF65-F5344CB8AC3E}">
        <p14:creationId xmlns:p14="http://schemas.microsoft.com/office/powerpoint/2010/main" val="111283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Demand/ Sales Forcasting using ML</a:t>
            </a:r>
          </a:p>
        </p:txBody>
      </p:sp>
      <p:sp>
        <p:nvSpPr>
          <p:cNvPr id="13" name="Titel 1"/>
          <p:cNvSpPr txBox="1">
            <a:spLocks/>
          </p:cNvSpPr>
          <p:nvPr/>
        </p:nvSpPr>
        <p:spPr bwMode="auto">
          <a:xfrm>
            <a:off x="164810" y="848591"/>
            <a:ext cx="8713499" cy="103100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200000"/>
              </a:lnSpc>
              <a:buFont typeface="Wingdings" panose="05000000000000000000" pitchFamily="2" charset="2"/>
              <a:buChar char="ü"/>
            </a:pPr>
            <a:r>
              <a:rPr lang="en-US" sz="1600" dirty="0"/>
              <a:t>Using Historical data of sales at DANA, we can easily predict/ Forecast the next demand/ sales using State of the Art Machine Learning Algorithms.</a:t>
            </a:r>
          </a:p>
        </p:txBody>
      </p:sp>
      <p:pic>
        <p:nvPicPr>
          <p:cNvPr id="4" name="Picture 3"/>
          <p:cNvPicPr>
            <a:picLocks noChangeAspect="1"/>
          </p:cNvPicPr>
          <p:nvPr/>
        </p:nvPicPr>
        <p:blipFill>
          <a:blip r:embed="rId3"/>
          <a:stretch>
            <a:fillRect/>
          </a:stretch>
        </p:blipFill>
        <p:spPr>
          <a:xfrm>
            <a:off x="0" y="1879600"/>
            <a:ext cx="9144000" cy="4978400"/>
          </a:xfrm>
          <a:prstGeom prst="rect">
            <a:avLst/>
          </a:prstGeom>
        </p:spPr>
      </p:pic>
    </p:spTree>
    <p:extLst>
      <p:ext uri="{BB962C8B-B14F-4D97-AF65-F5344CB8AC3E}">
        <p14:creationId xmlns:p14="http://schemas.microsoft.com/office/powerpoint/2010/main" val="158932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Demand/ Sales Forcasting using ML</a:t>
            </a:r>
          </a:p>
        </p:txBody>
      </p:sp>
      <p:sp>
        <p:nvSpPr>
          <p:cNvPr id="13" name="Titel 1"/>
          <p:cNvSpPr txBox="1">
            <a:spLocks/>
          </p:cNvSpPr>
          <p:nvPr/>
        </p:nvSpPr>
        <p:spPr bwMode="auto">
          <a:xfrm>
            <a:off x="164810" y="848591"/>
            <a:ext cx="8713499" cy="600940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lgn="just">
              <a:lnSpc>
                <a:spcPct val="200000"/>
              </a:lnSpc>
              <a:buFont typeface="Wingdings" panose="05000000000000000000" pitchFamily="2" charset="2"/>
              <a:buChar char="ü"/>
            </a:pPr>
            <a:r>
              <a:rPr lang="en-US" sz="1800" dirty="0">
                <a:latin typeface="Arial" panose="020B0604020202020204" pitchFamily="34" charset="0"/>
                <a:cs typeface="Arial" panose="020B0604020202020204" pitchFamily="34" charset="0"/>
              </a:rPr>
              <a:t>Advanced Analytics &amp; Forecasting</a:t>
            </a:r>
          </a:p>
          <a:p>
            <a:pPr marL="742950" lvl="1" indent="-285750" algn="just">
              <a:lnSpc>
                <a:spcPct val="200000"/>
              </a:lnSpc>
              <a:buFont typeface="Wingdings" panose="05000000000000000000" pitchFamily="2" charset="2"/>
              <a:buChar char="ü"/>
            </a:pPr>
            <a:r>
              <a:rPr lang="en-US" sz="1800" b="0" dirty="0">
                <a:cs typeface="Arial" panose="020B0604020202020204" pitchFamily="34" charset="0"/>
              </a:rPr>
              <a:t>Most operations activities such as supply chain management and production can benefit from accurate predictions. AI models can improve predictions using historical data and current conditions. More specific applications exist in:</a:t>
            </a:r>
          </a:p>
          <a:p>
            <a:pPr marL="742950" lvl="1" indent="-285750" algn="just">
              <a:lnSpc>
                <a:spcPct val="200000"/>
              </a:lnSpc>
              <a:buFont typeface="Wingdings" panose="05000000000000000000" pitchFamily="2" charset="2"/>
              <a:buChar char="ü"/>
            </a:pPr>
            <a:r>
              <a:rPr lang="en-US" sz="1800" dirty="0">
                <a:cs typeface="Arial" panose="020B0604020202020204" pitchFamily="34" charset="0"/>
              </a:rPr>
              <a:t>Production: </a:t>
            </a:r>
            <a:r>
              <a:rPr lang="en-US" sz="1800" b="0" dirty="0">
                <a:cs typeface="Arial" panose="020B0604020202020204" pitchFamily="34" charset="0"/>
              </a:rPr>
              <a:t>Better managing seasonality to avoid underproduction or overproduction.</a:t>
            </a:r>
          </a:p>
          <a:p>
            <a:pPr marL="742950" lvl="1" indent="-285750" algn="just">
              <a:lnSpc>
                <a:spcPct val="200000"/>
              </a:lnSpc>
              <a:buFont typeface="Wingdings" panose="05000000000000000000" pitchFamily="2" charset="2"/>
              <a:buChar char="ü"/>
            </a:pPr>
            <a:r>
              <a:rPr lang="en-US" sz="1800" dirty="0">
                <a:cs typeface="Arial" panose="020B0604020202020204" pitchFamily="34" charset="0"/>
              </a:rPr>
              <a:t>Warehouse Management: </a:t>
            </a:r>
            <a:r>
              <a:rPr lang="en-US" sz="1800" b="0" dirty="0">
                <a:cs typeface="Arial" panose="020B0604020202020204" pitchFamily="34" charset="0"/>
              </a:rPr>
              <a:t>Better demand forecasting and being more prepared to supply chain disruptions</a:t>
            </a:r>
            <a:r>
              <a:rPr lang="en-US" sz="1800" dirty="0">
                <a:cs typeface="Arial" panose="020B0604020202020204" pitchFamily="34" charset="0"/>
              </a:rPr>
              <a:t>.</a:t>
            </a:r>
          </a:p>
          <a:p>
            <a:pPr marL="742950" lvl="1" indent="-285750" algn="just">
              <a:lnSpc>
                <a:spcPct val="200000"/>
              </a:lnSpc>
              <a:buFont typeface="Wingdings" panose="05000000000000000000" pitchFamily="2" charset="2"/>
              <a:buChar char="ü"/>
            </a:pPr>
            <a:r>
              <a:rPr lang="en-US" sz="1800" dirty="0">
                <a:cs typeface="Arial" panose="020B0604020202020204" pitchFamily="34" charset="0"/>
              </a:rPr>
              <a:t>Sales: </a:t>
            </a:r>
            <a:r>
              <a:rPr lang="en-US" sz="1800" b="0" dirty="0">
                <a:cs typeface="Arial" panose="020B0604020202020204" pitchFamily="34" charset="0"/>
              </a:rPr>
              <a:t>More granular analysis of sales can provide better forecasts which translate to better targets, improving employee performance</a:t>
            </a:r>
          </a:p>
        </p:txBody>
      </p:sp>
    </p:spTree>
    <p:extLst>
      <p:ext uri="{BB962C8B-B14F-4D97-AF65-F5344CB8AC3E}">
        <p14:creationId xmlns:p14="http://schemas.microsoft.com/office/powerpoint/2010/main" val="347189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3855" y="166254"/>
            <a:ext cx="8624454" cy="682337"/>
          </a:xfrm>
          <a:prstGeom prst="rect">
            <a:avLst/>
          </a:prstGeom>
          <a:solidFill>
            <a:schemeClr val="tx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 name="Titel 1"/>
          <p:cNvSpPr>
            <a:spLocks noGrp="1"/>
          </p:cNvSpPr>
          <p:nvPr>
            <p:ph type="title"/>
          </p:nvPr>
        </p:nvSpPr>
        <p:spPr>
          <a:xfrm>
            <a:off x="294118" y="110259"/>
            <a:ext cx="8523145" cy="609600"/>
          </a:xfrm>
        </p:spPr>
        <p:txBody>
          <a:bodyPr/>
          <a:lstStyle/>
          <a:p>
            <a:pPr algn="ctr"/>
            <a:r>
              <a:rPr lang="de-DE" dirty="0"/>
              <a:t>Data Science Use Cases in Sales</a:t>
            </a:r>
          </a:p>
        </p:txBody>
      </p:sp>
      <p:sp>
        <p:nvSpPr>
          <p:cNvPr id="13" name="Titel 1"/>
          <p:cNvSpPr txBox="1">
            <a:spLocks/>
          </p:cNvSpPr>
          <p:nvPr/>
        </p:nvSpPr>
        <p:spPr bwMode="auto">
          <a:xfrm>
            <a:off x="202621" y="904586"/>
            <a:ext cx="8906454" cy="156383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marL="285750" indent="-285750">
              <a:buFont typeface="Wingdings" panose="05000000000000000000" pitchFamily="2" charset="2"/>
              <a:buChar char="ü"/>
            </a:pPr>
            <a:r>
              <a:rPr lang="en-US" sz="1800" dirty="0"/>
              <a:t>Continuous Improvement is necessary for survival of companies. An Advance Analytics system for Sales is important to get minute details of each and every happening in all regions of DANA</a:t>
            </a:r>
          </a:p>
          <a:p>
            <a:pPr marL="285750" indent="-285750">
              <a:buFont typeface="Wingdings" panose="05000000000000000000" pitchFamily="2" charset="2"/>
              <a:buChar char="ü"/>
            </a:pPr>
            <a:r>
              <a:rPr lang="en-US" sz="1800" dirty="0"/>
              <a:t>This will help decision makers to get centralized view of the company’s sales</a:t>
            </a:r>
          </a:p>
          <a:p>
            <a:pPr marL="285750" indent="-285750">
              <a:buFont typeface="Wingdings" panose="05000000000000000000" pitchFamily="2" charset="2"/>
              <a:buChar char="ü"/>
            </a:pPr>
            <a:r>
              <a:rPr lang="en-US" sz="1800" dirty="0"/>
              <a:t>This can help DANA to properly manage sales resources</a:t>
            </a:r>
          </a:p>
        </p:txBody>
      </p:sp>
      <p:pic>
        <p:nvPicPr>
          <p:cNvPr id="7170" name="Picture 2" descr="Sales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7150"/>
            <a:ext cx="9144000" cy="426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93112"/>
      </p:ext>
    </p:extLst>
  </p:cSld>
  <p:clrMapOvr>
    <a:masterClrMapping/>
  </p:clrMapOvr>
</p:sld>
</file>

<file path=ppt/theme/theme1.xml><?xml version="1.0" encoding="utf-8"?>
<a:theme xmlns:a="http://schemas.openxmlformats.org/drawingml/2006/main" name="3_TUM_Vorlage_weiss-3">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3_TUM_Vorlage_weiss-3">
      <a:majorFont>
        <a:latin typeface=""/>
        <a:ea typeface=""/>
        <a:cs typeface=""/>
      </a:majorFont>
      <a:minorFont>
        <a:latin typeface=""/>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dirty="0" err="1"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txDef>
      <a:spPr>
        <a:noFill/>
      </a:spPr>
      <a:bodyPr wrap="square" rtlCol="0">
        <a:spAutoFit/>
      </a:bodyPr>
      <a:lstStyle>
        <a:defPPr algn="l">
          <a:defRPr dirty="0" smtClean="0"/>
        </a:defPPr>
      </a:lstStyle>
    </a:tx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2" id="{24C572CF-B948-46CB-8619-66FFF2195025}" vid="{0A3BC9D3-26D6-4CA1-AA43-DF10DC324C49}"/>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Folienmaster_Krcmar Lab_v1 (7) (1)</Template>
  <TotalTime>1260</TotalTime>
  <Words>1741</Words>
  <Application>Microsoft Office PowerPoint</Application>
  <PresentationFormat>On-screen Show (4:3)</PresentationFormat>
  <Paragraphs>172</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Wingdings</vt:lpstr>
      <vt:lpstr>3_TUM_Vorlage_weiss-3</vt:lpstr>
      <vt:lpstr>Data Science Use Cases in ERP</vt:lpstr>
      <vt:lpstr>Agenda</vt:lpstr>
      <vt:lpstr>Why Artificial Intelligence with ERP?</vt:lpstr>
      <vt:lpstr>Enterprise Resource Planning</vt:lpstr>
      <vt:lpstr>Data Science Use Cases in Sales</vt:lpstr>
      <vt:lpstr>Demand/ Sales Forcasting using ML</vt:lpstr>
      <vt:lpstr>Demand/ Sales Forcasting using ML</vt:lpstr>
      <vt:lpstr>Demand/ Sales Forcasting using ML</vt:lpstr>
      <vt:lpstr>Data Science Use Cases in Sales</vt:lpstr>
      <vt:lpstr>Customer Segmentation</vt:lpstr>
      <vt:lpstr>Customers Turnover/ Churn Prediction</vt:lpstr>
      <vt:lpstr>Opinion Mining for Potential Reach</vt:lpstr>
      <vt:lpstr>Opinion Mining for Potential Reach</vt:lpstr>
      <vt:lpstr>Data Science Use Cases in HR</vt:lpstr>
      <vt:lpstr>Data Science Use Cases in HR</vt:lpstr>
      <vt:lpstr>Talent Acquisition and Resume Filtering/ Screening</vt:lpstr>
      <vt:lpstr>Talent Acquisition and Resume Filtering/ Screening</vt:lpstr>
      <vt:lpstr>Reducing Employee Turnover/ Churn Prediction</vt:lpstr>
      <vt:lpstr>Advanced Operational Dashboards</vt:lpstr>
      <vt:lpstr>Employees Dashboard/ Self Assessment Module</vt:lpstr>
      <vt:lpstr>Other Possible Use Cases</vt:lpstr>
      <vt:lpstr>Data Sources</vt:lpstr>
      <vt:lpstr>Data Science Use Cases for Customer Service </vt:lpstr>
      <vt:lpstr>Interactive ChatBOT for Customers Assistance</vt:lpstr>
      <vt:lpstr>Interactive ChatBOT for Customers Assistance</vt:lpstr>
      <vt:lpstr>Analysis of Customers Reviews</vt:lpstr>
      <vt:lpstr>SWOT Analysis Model</vt:lpstr>
      <vt:lpstr>Workforce Analytics And Planning</vt:lpstr>
      <vt:lpstr>Other Possible Use Cases</vt:lpstr>
      <vt:lpstr>Technical Steps</vt:lpstr>
      <vt:lpstr>Technical Steps</vt:lpstr>
      <vt:lpstr>Data Science Use Cases in HR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Use Cases in HR</dc:title>
  <cp:lastModifiedBy>Zohaib Ullah</cp:lastModifiedBy>
  <cp:revision>87</cp:revision>
  <dcterms:created xsi:type="dcterms:W3CDTF">2021-10-21T18:50:16Z</dcterms:created>
  <dcterms:modified xsi:type="dcterms:W3CDTF">2024-02-05T09:42:25Z</dcterms:modified>
</cp:coreProperties>
</file>